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1"/>
  </p:notesMasterIdLst>
  <p:handoutMasterIdLst>
    <p:handoutMasterId r:id="rId22"/>
  </p:handoutMasterIdLst>
  <p:sldIdLst>
    <p:sldId id="256" r:id="rId5"/>
    <p:sldId id="259" r:id="rId6"/>
    <p:sldId id="260" r:id="rId7"/>
    <p:sldId id="264" r:id="rId8"/>
    <p:sldId id="262" r:id="rId9"/>
    <p:sldId id="284" r:id="rId10"/>
    <p:sldId id="285" r:id="rId11"/>
    <p:sldId id="796" r:id="rId12"/>
    <p:sldId id="800" r:id="rId13"/>
    <p:sldId id="797" r:id="rId14"/>
    <p:sldId id="802" r:id="rId15"/>
    <p:sldId id="801" r:id="rId16"/>
    <p:sldId id="794" r:id="rId17"/>
    <p:sldId id="779" r:id="rId18"/>
    <p:sldId id="799"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1C"/>
    <a:srgbClr val="7B1E5C"/>
    <a:srgbClr val="3E536D"/>
    <a:srgbClr val="1E497D"/>
    <a:srgbClr val="657CBD"/>
    <a:srgbClr val="20A958"/>
    <a:srgbClr val="E21B52"/>
    <a:srgbClr val="72BF44"/>
    <a:srgbClr val="F15A38"/>
    <a:srgbClr val="10C7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F8893-3941-444F-1452-0939A524E296}" v="3" dt="2022-06-10T12:36:22.819"/>
    <p1510:client id="{3B1400C5-5C7F-FC6C-1A3B-B514E4FAE296}" v="573" dt="2022-09-20T17:42:57.670"/>
    <p1510:client id="{4AC3C557-8DC1-2720-E6CA-EECD49B16CF7}" v="394" dt="2022-09-20T20:36:49.903"/>
    <p1510:client id="{599706AC-1EE3-CBE9-BAFE-6F33CAAFF330}" v="47" dt="2022-09-20T20:43:25.071"/>
    <p1510:client id="{77BAA903-4055-C9B1-B920-2C7DFC25BCD1}" v="186" dt="2022-06-10T12:45:11.648"/>
    <p1510:client id="{7E6BE10C-6AF2-913F-7827-9F2780DE5FF2}" v="243" dt="2022-09-28T14:35:45.480"/>
    <p1510:client id="{A63CEC43-E872-14C9-39D4-A25DCDC16D97}" v="11" dt="2022-09-19T20:06:46.555"/>
    <p1510:client id="{B76CD72C-8B33-F8EF-EF85-12062E84BBE0}" v="20" dt="2022-09-21T12:28:19.033"/>
    <p1510:client id="{D57EC064-AF6A-B476-17EF-47369D9B4EF8}" v="119" dt="2022-09-20T20:00:45.284"/>
    <p1510:client id="{FD1DA189-6330-0C7F-3688-31F349AEA77C}" v="950" dt="2021-09-24T00:47:13.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lan McDonald" userId="S::kmcdonald@pittsburghfoodbank.org::1cbc3c99-e770-40ab-b42a-c6f6068744a2" providerId="AD" clId="Web-{7E6BE10C-6AF2-913F-7827-9F2780DE5FF2}"/>
    <pc:docChg chg="addSld delSld modSld sldOrd">
      <pc:chgData name="Keelan McDonald" userId="S::kmcdonald@pittsburghfoodbank.org::1cbc3c99-e770-40ab-b42a-c6f6068744a2" providerId="AD" clId="Web-{7E6BE10C-6AF2-913F-7827-9F2780DE5FF2}" dt="2022-09-28T14:35:45.480" v="239" actId="20577"/>
      <pc:docMkLst>
        <pc:docMk/>
      </pc:docMkLst>
      <pc:sldChg chg="mod modShow">
        <pc:chgData name="Keelan McDonald" userId="S::kmcdonald@pittsburghfoodbank.org::1cbc3c99-e770-40ab-b42a-c6f6068744a2" providerId="AD" clId="Web-{7E6BE10C-6AF2-913F-7827-9F2780DE5FF2}" dt="2022-09-28T12:55:52.686" v="67"/>
        <pc:sldMkLst>
          <pc:docMk/>
          <pc:sldMk cId="1572996476" sldId="262"/>
        </pc:sldMkLst>
      </pc:sldChg>
      <pc:sldChg chg="del">
        <pc:chgData name="Keelan McDonald" userId="S::kmcdonald@pittsburghfoodbank.org::1cbc3c99-e770-40ab-b42a-c6f6068744a2" providerId="AD" clId="Web-{7E6BE10C-6AF2-913F-7827-9F2780DE5FF2}" dt="2022-09-28T12:26:02.317" v="5"/>
        <pc:sldMkLst>
          <pc:docMk/>
          <pc:sldMk cId="1983772619" sldId="295"/>
        </pc:sldMkLst>
      </pc:sldChg>
      <pc:sldChg chg="del">
        <pc:chgData name="Keelan McDonald" userId="S::kmcdonald@pittsburghfoodbank.org::1cbc3c99-e770-40ab-b42a-c6f6068744a2" providerId="AD" clId="Web-{7E6BE10C-6AF2-913F-7827-9F2780DE5FF2}" dt="2022-09-28T12:25:57.176" v="4"/>
        <pc:sldMkLst>
          <pc:docMk/>
          <pc:sldMk cId="4152395373" sldId="774"/>
        </pc:sldMkLst>
      </pc:sldChg>
      <pc:sldChg chg="del mod modShow">
        <pc:chgData name="Keelan McDonald" userId="S::kmcdonald@pittsburghfoodbank.org::1cbc3c99-e770-40ab-b42a-c6f6068744a2" providerId="AD" clId="Web-{7E6BE10C-6AF2-913F-7827-9F2780DE5FF2}" dt="2022-09-28T12:55:56.326" v="68"/>
        <pc:sldMkLst>
          <pc:docMk/>
          <pc:sldMk cId="2974964002" sldId="789"/>
        </pc:sldMkLst>
      </pc:sldChg>
      <pc:sldChg chg="del">
        <pc:chgData name="Keelan McDonald" userId="S::kmcdonald@pittsburghfoodbank.org::1cbc3c99-e770-40ab-b42a-c6f6068744a2" providerId="AD" clId="Web-{7E6BE10C-6AF2-913F-7827-9F2780DE5FF2}" dt="2022-09-28T12:25:51.113" v="2"/>
        <pc:sldMkLst>
          <pc:docMk/>
          <pc:sldMk cId="1492711667" sldId="795"/>
        </pc:sldMkLst>
      </pc:sldChg>
      <pc:sldChg chg="modSp new">
        <pc:chgData name="Keelan McDonald" userId="S::kmcdonald@pittsburghfoodbank.org::1cbc3c99-e770-40ab-b42a-c6f6068744a2" providerId="AD" clId="Web-{7E6BE10C-6AF2-913F-7827-9F2780DE5FF2}" dt="2022-09-28T12:52:12.150" v="63" actId="20577"/>
        <pc:sldMkLst>
          <pc:docMk/>
          <pc:sldMk cId="1470252841" sldId="797"/>
        </pc:sldMkLst>
        <pc:spChg chg="mod">
          <ac:chgData name="Keelan McDonald" userId="S::kmcdonald@pittsburghfoodbank.org::1cbc3c99-e770-40ab-b42a-c6f6068744a2" providerId="AD" clId="Web-{7E6BE10C-6AF2-913F-7827-9F2780DE5FF2}" dt="2022-09-28T12:27:40.398" v="14" actId="20577"/>
          <ac:spMkLst>
            <pc:docMk/>
            <pc:sldMk cId="1470252841" sldId="797"/>
            <ac:spMk id="2" creationId="{F8FD1EB8-7574-54ED-8BE6-D4DF63D2304B}"/>
          </ac:spMkLst>
        </pc:spChg>
        <pc:spChg chg="mod">
          <ac:chgData name="Keelan McDonald" userId="S::kmcdonald@pittsburghfoodbank.org::1cbc3c99-e770-40ab-b42a-c6f6068744a2" providerId="AD" clId="Web-{7E6BE10C-6AF2-913F-7827-9F2780DE5FF2}" dt="2022-09-28T12:52:12.150" v="63" actId="20577"/>
          <ac:spMkLst>
            <pc:docMk/>
            <pc:sldMk cId="1470252841" sldId="797"/>
            <ac:spMk id="3" creationId="{7404DE42-ACD0-412C-7201-F0DFC0D86425}"/>
          </ac:spMkLst>
        </pc:spChg>
      </pc:sldChg>
      <pc:sldChg chg="del">
        <pc:chgData name="Keelan McDonald" userId="S::kmcdonald@pittsburghfoodbank.org::1cbc3c99-e770-40ab-b42a-c6f6068744a2" providerId="AD" clId="Web-{7E6BE10C-6AF2-913F-7827-9F2780DE5FF2}" dt="2022-09-28T12:25:53.754" v="3"/>
        <pc:sldMkLst>
          <pc:docMk/>
          <pc:sldMk cId="3164100860" sldId="797"/>
        </pc:sldMkLst>
      </pc:sldChg>
      <pc:sldChg chg="new del">
        <pc:chgData name="Keelan McDonald" userId="S::kmcdonald@pittsburghfoodbank.org::1cbc3c99-e770-40ab-b42a-c6f6068744a2" providerId="AD" clId="Web-{7E6BE10C-6AF2-913F-7827-9F2780DE5FF2}" dt="2022-09-28T12:53:42.636" v="66"/>
        <pc:sldMkLst>
          <pc:docMk/>
          <pc:sldMk cId="2020319344" sldId="798"/>
        </pc:sldMkLst>
      </pc:sldChg>
      <pc:sldChg chg="add">
        <pc:chgData name="Keelan McDonald" userId="S::kmcdonald@pittsburghfoodbank.org::1cbc3c99-e770-40ab-b42a-c6f6068744a2" providerId="AD" clId="Web-{7E6BE10C-6AF2-913F-7827-9F2780DE5FF2}" dt="2022-09-28T12:53:38.839" v="65"/>
        <pc:sldMkLst>
          <pc:docMk/>
          <pc:sldMk cId="3859348993" sldId="799"/>
        </pc:sldMkLst>
      </pc:sldChg>
      <pc:sldChg chg="addSp delSp modSp new mod ord setBg">
        <pc:chgData name="Keelan McDonald" userId="S::kmcdonald@pittsburghfoodbank.org::1cbc3c99-e770-40ab-b42a-c6f6068744a2" providerId="AD" clId="Web-{7E6BE10C-6AF2-913F-7827-9F2780DE5FF2}" dt="2022-09-28T13:42:54.467" v="105" actId="20577"/>
        <pc:sldMkLst>
          <pc:docMk/>
          <pc:sldMk cId="621207481" sldId="800"/>
        </pc:sldMkLst>
        <pc:spChg chg="mod">
          <ac:chgData name="Keelan McDonald" userId="S::kmcdonald@pittsburghfoodbank.org::1cbc3c99-e770-40ab-b42a-c6f6068744a2" providerId="AD" clId="Web-{7E6BE10C-6AF2-913F-7827-9F2780DE5FF2}" dt="2022-09-28T13:42:44.045" v="96"/>
          <ac:spMkLst>
            <pc:docMk/>
            <pc:sldMk cId="621207481" sldId="800"/>
            <ac:spMk id="2" creationId="{C5C97585-1380-AC1C-210C-3B6683D5C621}"/>
          </ac:spMkLst>
        </pc:spChg>
        <pc:spChg chg="del">
          <ac:chgData name="Keelan McDonald" userId="S::kmcdonald@pittsburghfoodbank.org::1cbc3c99-e770-40ab-b42a-c6f6068744a2" providerId="AD" clId="Web-{7E6BE10C-6AF2-913F-7827-9F2780DE5FF2}" dt="2022-09-28T13:42:30.950" v="93"/>
          <ac:spMkLst>
            <pc:docMk/>
            <pc:sldMk cId="621207481" sldId="800"/>
            <ac:spMk id="3" creationId="{83473A93-57A7-74F8-AFE0-56BDE8D7569A}"/>
          </ac:spMkLst>
        </pc:spChg>
        <pc:spChg chg="add mod">
          <ac:chgData name="Keelan McDonald" userId="S::kmcdonald@pittsburghfoodbank.org::1cbc3c99-e770-40ab-b42a-c6f6068744a2" providerId="AD" clId="Web-{7E6BE10C-6AF2-913F-7827-9F2780DE5FF2}" dt="2022-09-28T13:42:54.467" v="105" actId="20577"/>
          <ac:spMkLst>
            <pc:docMk/>
            <pc:sldMk cId="621207481" sldId="800"/>
            <ac:spMk id="8" creationId="{69F6DC19-5133-8B22-3927-29F0074F950D}"/>
          </ac:spMkLst>
        </pc:spChg>
        <pc:spChg chg="add">
          <ac:chgData name="Keelan McDonald" userId="S::kmcdonald@pittsburghfoodbank.org::1cbc3c99-e770-40ab-b42a-c6f6068744a2" providerId="AD" clId="Web-{7E6BE10C-6AF2-913F-7827-9F2780DE5FF2}" dt="2022-09-28T13:42:44.045" v="96"/>
          <ac:spMkLst>
            <pc:docMk/>
            <pc:sldMk cId="621207481" sldId="800"/>
            <ac:spMk id="11" creationId="{44CC594A-A820-450F-B363-C19201FCFEC6}"/>
          </ac:spMkLst>
        </pc:spChg>
        <pc:spChg chg="add">
          <ac:chgData name="Keelan McDonald" userId="S::kmcdonald@pittsburghfoodbank.org::1cbc3c99-e770-40ab-b42a-c6f6068744a2" providerId="AD" clId="Web-{7E6BE10C-6AF2-913F-7827-9F2780DE5FF2}" dt="2022-09-28T13:42:44.045" v="96"/>
          <ac:spMkLst>
            <pc:docMk/>
            <pc:sldMk cId="621207481" sldId="800"/>
            <ac:spMk id="13" creationId="{59FAB3DA-E9ED-4574-ABCC-378BC0FF1BBC}"/>
          </ac:spMkLst>
        </pc:spChg>
        <pc:spChg chg="add">
          <ac:chgData name="Keelan McDonald" userId="S::kmcdonald@pittsburghfoodbank.org::1cbc3c99-e770-40ab-b42a-c6f6068744a2" providerId="AD" clId="Web-{7E6BE10C-6AF2-913F-7827-9F2780DE5FF2}" dt="2022-09-28T13:42:44.045" v="96"/>
          <ac:spMkLst>
            <pc:docMk/>
            <pc:sldMk cId="621207481" sldId="800"/>
            <ac:spMk id="15" creationId="{53B8D6B0-55D6-48DC-86D8-FD95D5F118AB}"/>
          </ac:spMkLst>
        </pc:spChg>
        <pc:picChg chg="add mod ord">
          <ac:chgData name="Keelan McDonald" userId="S::kmcdonald@pittsburghfoodbank.org::1cbc3c99-e770-40ab-b42a-c6f6068744a2" providerId="AD" clId="Web-{7E6BE10C-6AF2-913F-7827-9F2780DE5FF2}" dt="2022-09-28T13:42:44.045" v="96"/>
          <ac:picMkLst>
            <pc:docMk/>
            <pc:sldMk cId="621207481" sldId="800"/>
            <ac:picMk id="4" creationId="{35ACF671-3076-3455-659E-6763F8C1D57F}"/>
          </ac:picMkLst>
        </pc:picChg>
      </pc:sldChg>
      <pc:sldChg chg="modSp new">
        <pc:chgData name="Keelan McDonald" userId="S::kmcdonald@pittsburghfoodbank.org::1cbc3c99-e770-40ab-b42a-c6f6068744a2" providerId="AD" clId="Web-{7E6BE10C-6AF2-913F-7827-9F2780DE5FF2}" dt="2022-09-28T14:32:32.312" v="163" actId="20577"/>
        <pc:sldMkLst>
          <pc:docMk/>
          <pc:sldMk cId="4285671289" sldId="801"/>
        </pc:sldMkLst>
        <pc:spChg chg="mod">
          <ac:chgData name="Keelan McDonald" userId="S::kmcdonald@pittsburghfoodbank.org::1cbc3c99-e770-40ab-b42a-c6f6068744a2" providerId="AD" clId="Web-{7E6BE10C-6AF2-913F-7827-9F2780DE5FF2}" dt="2022-09-28T14:30:15.272" v="109" actId="20577"/>
          <ac:spMkLst>
            <pc:docMk/>
            <pc:sldMk cId="4285671289" sldId="801"/>
            <ac:spMk id="2" creationId="{42910FB7-E9D4-1D69-8297-CFF750EED35E}"/>
          </ac:spMkLst>
        </pc:spChg>
        <pc:spChg chg="mod">
          <ac:chgData name="Keelan McDonald" userId="S::kmcdonald@pittsburghfoodbank.org::1cbc3c99-e770-40ab-b42a-c6f6068744a2" providerId="AD" clId="Web-{7E6BE10C-6AF2-913F-7827-9F2780DE5FF2}" dt="2022-09-28T14:32:32.312" v="163" actId="20577"/>
          <ac:spMkLst>
            <pc:docMk/>
            <pc:sldMk cId="4285671289" sldId="801"/>
            <ac:spMk id="3" creationId="{471C1C64-030B-07D1-499A-FA0B292015DB}"/>
          </ac:spMkLst>
        </pc:spChg>
      </pc:sldChg>
      <pc:sldChg chg="modSp new">
        <pc:chgData name="Keelan McDonald" userId="S::kmcdonald@pittsburghfoodbank.org::1cbc3c99-e770-40ab-b42a-c6f6068744a2" providerId="AD" clId="Web-{7E6BE10C-6AF2-913F-7827-9F2780DE5FF2}" dt="2022-09-28T14:35:45.480" v="239" actId="20577"/>
        <pc:sldMkLst>
          <pc:docMk/>
          <pc:sldMk cId="1507029534" sldId="802"/>
        </pc:sldMkLst>
        <pc:spChg chg="mod">
          <ac:chgData name="Keelan McDonald" userId="S::kmcdonald@pittsburghfoodbank.org::1cbc3c99-e770-40ab-b42a-c6f6068744a2" providerId="AD" clId="Web-{7E6BE10C-6AF2-913F-7827-9F2780DE5FF2}" dt="2022-09-28T14:33:02.938" v="179" actId="20577"/>
          <ac:spMkLst>
            <pc:docMk/>
            <pc:sldMk cId="1507029534" sldId="802"/>
            <ac:spMk id="2" creationId="{9ACA03D0-2C39-05E7-5D9D-05E359F1D92D}"/>
          </ac:spMkLst>
        </pc:spChg>
        <pc:spChg chg="mod">
          <ac:chgData name="Keelan McDonald" userId="S::kmcdonald@pittsburghfoodbank.org::1cbc3c99-e770-40ab-b42a-c6f6068744a2" providerId="AD" clId="Web-{7E6BE10C-6AF2-913F-7827-9F2780DE5FF2}" dt="2022-09-28T14:35:45.480" v="239" actId="20577"/>
          <ac:spMkLst>
            <pc:docMk/>
            <pc:sldMk cId="1507029534" sldId="802"/>
            <ac:spMk id="3" creationId="{9D980EAA-4610-3730-B683-9B08AA71DD65}"/>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4BAA9-7963-4E7F-85CD-A58D1E727A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37E8C0-6413-4262-A6FB-84B1FCA73EF8}">
      <dgm:prSet/>
      <dgm:spPr/>
      <dgm:t>
        <a:bodyPr/>
        <a:lstStyle/>
        <a:p>
          <a:r>
            <a:rPr lang="en-US" b="0"/>
            <a:t>Drive-Up Distributions</a:t>
          </a:r>
          <a:endParaRPr lang="en-US"/>
        </a:p>
      </dgm:t>
    </dgm:pt>
    <dgm:pt modelId="{DAD0AE52-61E2-40E3-90FB-FB67EBAA3713}" type="parTrans" cxnId="{9D7E70C7-1EE8-4F15-8B08-6228909C4D1D}">
      <dgm:prSet/>
      <dgm:spPr/>
      <dgm:t>
        <a:bodyPr/>
        <a:lstStyle/>
        <a:p>
          <a:endParaRPr lang="en-US"/>
        </a:p>
      </dgm:t>
    </dgm:pt>
    <dgm:pt modelId="{B9D21EA8-9EC1-4DA6-B738-DE66FC3A92B1}" type="sibTrans" cxnId="{9D7E70C7-1EE8-4F15-8B08-6228909C4D1D}">
      <dgm:prSet/>
      <dgm:spPr/>
      <dgm:t>
        <a:bodyPr/>
        <a:lstStyle/>
        <a:p>
          <a:endParaRPr lang="en-US"/>
        </a:p>
      </dgm:t>
    </dgm:pt>
    <dgm:pt modelId="{1F90D9EF-5E70-4F01-ACA3-67B3856652BA}">
      <dgm:prSet/>
      <dgm:spPr/>
      <dgm:t>
        <a:bodyPr/>
        <a:lstStyle/>
        <a:p>
          <a:r>
            <a:rPr lang="en-US" b="0"/>
            <a:t>Child Nutrition Programs</a:t>
          </a:r>
          <a:endParaRPr lang="en-US"/>
        </a:p>
      </dgm:t>
    </dgm:pt>
    <dgm:pt modelId="{A64430B2-1A57-4F1D-9A77-B3BE51061C90}" type="parTrans" cxnId="{FF722C83-D94E-4B4C-9765-3D078A4BCC9A}">
      <dgm:prSet/>
      <dgm:spPr/>
      <dgm:t>
        <a:bodyPr/>
        <a:lstStyle/>
        <a:p>
          <a:endParaRPr lang="en-US"/>
        </a:p>
      </dgm:t>
    </dgm:pt>
    <dgm:pt modelId="{8091418B-805A-4578-961E-0149719A99EB}" type="sibTrans" cxnId="{FF722C83-D94E-4B4C-9765-3D078A4BCC9A}">
      <dgm:prSet/>
      <dgm:spPr/>
      <dgm:t>
        <a:bodyPr/>
        <a:lstStyle/>
        <a:p>
          <a:endParaRPr lang="en-US"/>
        </a:p>
      </dgm:t>
    </dgm:pt>
    <dgm:pt modelId="{8C65123C-C46C-49D3-B602-DFBB928EB68B}">
      <dgm:prSet/>
      <dgm:spPr/>
      <dgm:t>
        <a:bodyPr/>
        <a:lstStyle/>
        <a:p>
          <a:r>
            <a:rPr lang="en-US" b="0"/>
            <a:t>Pantries and Pantry Locator</a:t>
          </a:r>
          <a:endParaRPr lang="en-US"/>
        </a:p>
      </dgm:t>
    </dgm:pt>
    <dgm:pt modelId="{D9C1E3F7-C342-4E3C-9848-65256818FC28}" type="parTrans" cxnId="{C6912E31-FCFE-4610-83C4-566ECD471D8C}">
      <dgm:prSet/>
      <dgm:spPr/>
      <dgm:t>
        <a:bodyPr/>
        <a:lstStyle/>
        <a:p>
          <a:endParaRPr lang="en-US"/>
        </a:p>
      </dgm:t>
    </dgm:pt>
    <dgm:pt modelId="{F73941FD-D34A-4416-A966-45B5158DA795}" type="sibTrans" cxnId="{C6912E31-FCFE-4610-83C4-566ECD471D8C}">
      <dgm:prSet/>
      <dgm:spPr/>
      <dgm:t>
        <a:bodyPr/>
        <a:lstStyle/>
        <a:p>
          <a:endParaRPr lang="en-US"/>
        </a:p>
      </dgm:t>
    </dgm:pt>
    <dgm:pt modelId="{2E799A25-1DB7-4BB7-BBAB-D83A03BF684D}">
      <dgm:prSet/>
      <dgm:spPr/>
      <dgm:t>
        <a:bodyPr/>
        <a:lstStyle/>
        <a:p>
          <a:r>
            <a:rPr lang="en-US" b="0"/>
            <a:t>Senior Box Program</a:t>
          </a:r>
          <a:endParaRPr lang="en-US"/>
        </a:p>
      </dgm:t>
    </dgm:pt>
    <dgm:pt modelId="{34C3E244-3386-47AC-8BE7-A2AEBA2DD786}" type="parTrans" cxnId="{39A08DB1-4701-4CA3-9E32-D8493FFA7D97}">
      <dgm:prSet/>
      <dgm:spPr/>
      <dgm:t>
        <a:bodyPr/>
        <a:lstStyle/>
        <a:p>
          <a:endParaRPr lang="en-US"/>
        </a:p>
      </dgm:t>
    </dgm:pt>
    <dgm:pt modelId="{DA2E962F-F052-42F1-B375-1F18003BE6D6}" type="sibTrans" cxnId="{39A08DB1-4701-4CA3-9E32-D8493FFA7D97}">
      <dgm:prSet/>
      <dgm:spPr/>
      <dgm:t>
        <a:bodyPr/>
        <a:lstStyle/>
        <a:p>
          <a:endParaRPr lang="en-US"/>
        </a:p>
      </dgm:t>
    </dgm:pt>
    <dgm:pt modelId="{25C9EE6E-0CE9-4D94-98D2-62FDBA86A5F4}" type="pres">
      <dgm:prSet presAssocID="{8164BAA9-7963-4E7F-85CD-A58D1E727AF8}" presName="linear" presStyleCnt="0">
        <dgm:presLayoutVars>
          <dgm:animLvl val="lvl"/>
          <dgm:resizeHandles val="exact"/>
        </dgm:presLayoutVars>
      </dgm:prSet>
      <dgm:spPr/>
    </dgm:pt>
    <dgm:pt modelId="{EEADCF0F-AF1F-4B1D-BCFB-55B543F9B295}" type="pres">
      <dgm:prSet presAssocID="{DD37E8C0-6413-4262-A6FB-84B1FCA73EF8}" presName="parentText" presStyleLbl="node1" presStyleIdx="0" presStyleCnt="4">
        <dgm:presLayoutVars>
          <dgm:chMax val="0"/>
          <dgm:bulletEnabled val="1"/>
        </dgm:presLayoutVars>
      </dgm:prSet>
      <dgm:spPr/>
    </dgm:pt>
    <dgm:pt modelId="{42500048-1B87-4663-99C1-444C77CEA8BC}" type="pres">
      <dgm:prSet presAssocID="{B9D21EA8-9EC1-4DA6-B738-DE66FC3A92B1}" presName="spacer" presStyleCnt="0"/>
      <dgm:spPr/>
    </dgm:pt>
    <dgm:pt modelId="{8AC7658E-0400-4B8D-8C91-88A96E490D7A}" type="pres">
      <dgm:prSet presAssocID="{1F90D9EF-5E70-4F01-ACA3-67B3856652BA}" presName="parentText" presStyleLbl="node1" presStyleIdx="1" presStyleCnt="4">
        <dgm:presLayoutVars>
          <dgm:chMax val="0"/>
          <dgm:bulletEnabled val="1"/>
        </dgm:presLayoutVars>
      </dgm:prSet>
      <dgm:spPr/>
    </dgm:pt>
    <dgm:pt modelId="{5C8FB27F-1FB1-4A7B-BF97-E3CE98B4FC73}" type="pres">
      <dgm:prSet presAssocID="{8091418B-805A-4578-961E-0149719A99EB}" presName="spacer" presStyleCnt="0"/>
      <dgm:spPr/>
    </dgm:pt>
    <dgm:pt modelId="{F7472D71-A011-4460-BC5F-024771BBAF2B}" type="pres">
      <dgm:prSet presAssocID="{8C65123C-C46C-49D3-B602-DFBB928EB68B}" presName="parentText" presStyleLbl="node1" presStyleIdx="2" presStyleCnt="4">
        <dgm:presLayoutVars>
          <dgm:chMax val="0"/>
          <dgm:bulletEnabled val="1"/>
        </dgm:presLayoutVars>
      </dgm:prSet>
      <dgm:spPr/>
    </dgm:pt>
    <dgm:pt modelId="{C7920154-3B5D-48BB-AE4F-65A7EF22306F}" type="pres">
      <dgm:prSet presAssocID="{F73941FD-D34A-4416-A966-45B5158DA795}" presName="spacer" presStyleCnt="0"/>
      <dgm:spPr/>
    </dgm:pt>
    <dgm:pt modelId="{E3814123-963D-4EA1-9004-E30FFBF6A21C}" type="pres">
      <dgm:prSet presAssocID="{2E799A25-1DB7-4BB7-BBAB-D83A03BF684D}" presName="parentText" presStyleLbl="node1" presStyleIdx="3" presStyleCnt="4">
        <dgm:presLayoutVars>
          <dgm:chMax val="0"/>
          <dgm:bulletEnabled val="1"/>
        </dgm:presLayoutVars>
      </dgm:prSet>
      <dgm:spPr/>
    </dgm:pt>
  </dgm:ptLst>
  <dgm:cxnLst>
    <dgm:cxn modelId="{5610380C-1330-437E-A7E9-68726D96DC80}" type="presOf" srcId="{2E799A25-1DB7-4BB7-BBAB-D83A03BF684D}" destId="{E3814123-963D-4EA1-9004-E30FFBF6A21C}" srcOrd="0" destOrd="0" presId="urn:microsoft.com/office/officeart/2005/8/layout/vList2"/>
    <dgm:cxn modelId="{40527618-8E48-4E0D-8116-1D063F72630B}" type="presOf" srcId="{DD37E8C0-6413-4262-A6FB-84B1FCA73EF8}" destId="{EEADCF0F-AF1F-4B1D-BCFB-55B543F9B295}" srcOrd="0" destOrd="0" presId="urn:microsoft.com/office/officeart/2005/8/layout/vList2"/>
    <dgm:cxn modelId="{C7476522-F1A0-4FFB-A360-B49BB7D91767}" type="presOf" srcId="{8164BAA9-7963-4E7F-85CD-A58D1E727AF8}" destId="{25C9EE6E-0CE9-4D94-98D2-62FDBA86A5F4}" srcOrd="0" destOrd="0" presId="urn:microsoft.com/office/officeart/2005/8/layout/vList2"/>
    <dgm:cxn modelId="{C6912E31-FCFE-4610-83C4-566ECD471D8C}" srcId="{8164BAA9-7963-4E7F-85CD-A58D1E727AF8}" destId="{8C65123C-C46C-49D3-B602-DFBB928EB68B}" srcOrd="2" destOrd="0" parTransId="{D9C1E3F7-C342-4E3C-9848-65256818FC28}" sibTransId="{F73941FD-D34A-4416-A966-45B5158DA795}"/>
    <dgm:cxn modelId="{FF722C83-D94E-4B4C-9765-3D078A4BCC9A}" srcId="{8164BAA9-7963-4E7F-85CD-A58D1E727AF8}" destId="{1F90D9EF-5E70-4F01-ACA3-67B3856652BA}" srcOrd="1" destOrd="0" parTransId="{A64430B2-1A57-4F1D-9A77-B3BE51061C90}" sibTransId="{8091418B-805A-4578-961E-0149719A99EB}"/>
    <dgm:cxn modelId="{39A08DB1-4701-4CA3-9E32-D8493FFA7D97}" srcId="{8164BAA9-7963-4E7F-85CD-A58D1E727AF8}" destId="{2E799A25-1DB7-4BB7-BBAB-D83A03BF684D}" srcOrd="3" destOrd="0" parTransId="{34C3E244-3386-47AC-8BE7-A2AEBA2DD786}" sibTransId="{DA2E962F-F052-42F1-B375-1F18003BE6D6}"/>
    <dgm:cxn modelId="{9D7E70C7-1EE8-4F15-8B08-6228909C4D1D}" srcId="{8164BAA9-7963-4E7F-85CD-A58D1E727AF8}" destId="{DD37E8C0-6413-4262-A6FB-84B1FCA73EF8}" srcOrd="0" destOrd="0" parTransId="{DAD0AE52-61E2-40E3-90FB-FB67EBAA3713}" sibTransId="{B9D21EA8-9EC1-4DA6-B738-DE66FC3A92B1}"/>
    <dgm:cxn modelId="{231197DC-15E8-4213-91EE-D7BECC606ECA}" type="presOf" srcId="{1F90D9EF-5E70-4F01-ACA3-67B3856652BA}" destId="{8AC7658E-0400-4B8D-8C91-88A96E490D7A}" srcOrd="0" destOrd="0" presId="urn:microsoft.com/office/officeart/2005/8/layout/vList2"/>
    <dgm:cxn modelId="{F9C385F1-0C8A-4FD7-B52E-3CF4BC3FC210}" type="presOf" srcId="{8C65123C-C46C-49D3-B602-DFBB928EB68B}" destId="{F7472D71-A011-4460-BC5F-024771BBAF2B}" srcOrd="0" destOrd="0" presId="urn:microsoft.com/office/officeart/2005/8/layout/vList2"/>
    <dgm:cxn modelId="{CFD9C6D4-19F0-4B63-8FE6-5E597A89CEC1}" type="presParOf" srcId="{25C9EE6E-0CE9-4D94-98D2-62FDBA86A5F4}" destId="{EEADCF0F-AF1F-4B1D-BCFB-55B543F9B295}" srcOrd="0" destOrd="0" presId="urn:microsoft.com/office/officeart/2005/8/layout/vList2"/>
    <dgm:cxn modelId="{D7D2D253-BC97-4FF3-97F5-945714FCF9C6}" type="presParOf" srcId="{25C9EE6E-0CE9-4D94-98D2-62FDBA86A5F4}" destId="{42500048-1B87-4663-99C1-444C77CEA8BC}" srcOrd="1" destOrd="0" presId="urn:microsoft.com/office/officeart/2005/8/layout/vList2"/>
    <dgm:cxn modelId="{02711110-BDB6-49C9-AB73-65A9621156CD}" type="presParOf" srcId="{25C9EE6E-0CE9-4D94-98D2-62FDBA86A5F4}" destId="{8AC7658E-0400-4B8D-8C91-88A96E490D7A}" srcOrd="2" destOrd="0" presId="urn:microsoft.com/office/officeart/2005/8/layout/vList2"/>
    <dgm:cxn modelId="{A15DFC43-AC5F-45BA-9E68-24DDEDED3196}" type="presParOf" srcId="{25C9EE6E-0CE9-4D94-98D2-62FDBA86A5F4}" destId="{5C8FB27F-1FB1-4A7B-BF97-E3CE98B4FC73}" srcOrd="3" destOrd="0" presId="urn:microsoft.com/office/officeart/2005/8/layout/vList2"/>
    <dgm:cxn modelId="{59359A0C-06A9-46A3-BEA8-16E809DF349F}" type="presParOf" srcId="{25C9EE6E-0CE9-4D94-98D2-62FDBA86A5F4}" destId="{F7472D71-A011-4460-BC5F-024771BBAF2B}" srcOrd="4" destOrd="0" presId="urn:microsoft.com/office/officeart/2005/8/layout/vList2"/>
    <dgm:cxn modelId="{65AEB80A-876D-43F2-96B0-534549780F24}" type="presParOf" srcId="{25C9EE6E-0CE9-4D94-98D2-62FDBA86A5F4}" destId="{C7920154-3B5D-48BB-AE4F-65A7EF22306F}" srcOrd="5" destOrd="0" presId="urn:microsoft.com/office/officeart/2005/8/layout/vList2"/>
    <dgm:cxn modelId="{32E4EC31-2525-4AAE-8601-ED359FECF78D}" type="presParOf" srcId="{25C9EE6E-0CE9-4D94-98D2-62FDBA86A5F4}" destId="{E3814123-963D-4EA1-9004-E30FFBF6A2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F77E7-4CA5-44B1-AA70-C5702AA05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5510628-367E-483F-81EF-EC6D40DE35B8}">
      <dgm:prSet/>
      <dgm:spPr/>
      <dgm:t>
        <a:bodyPr/>
        <a:lstStyle/>
        <a:p>
          <a:pPr>
            <a:defRPr cap="all"/>
          </a:pPr>
          <a:r>
            <a:rPr lang="en-US" b="1"/>
            <a:t>We hold a state contract in 8 counties in our 11-county service area </a:t>
          </a:r>
          <a:endParaRPr lang="en-US"/>
        </a:p>
      </dgm:t>
    </dgm:pt>
    <dgm:pt modelId="{2D2E3CF1-76D4-4F00-8B49-5F8E03897F52}" type="parTrans" cxnId="{5D00E165-9303-492D-B3CA-C66E615B421C}">
      <dgm:prSet/>
      <dgm:spPr/>
      <dgm:t>
        <a:bodyPr/>
        <a:lstStyle/>
        <a:p>
          <a:endParaRPr lang="en-US"/>
        </a:p>
      </dgm:t>
    </dgm:pt>
    <dgm:pt modelId="{4A7F2123-58E3-416D-AD21-9CCADFB80434}" type="sibTrans" cxnId="{5D00E165-9303-492D-B3CA-C66E615B421C}">
      <dgm:prSet/>
      <dgm:spPr/>
      <dgm:t>
        <a:bodyPr/>
        <a:lstStyle/>
        <a:p>
          <a:endParaRPr lang="en-US"/>
        </a:p>
      </dgm:t>
    </dgm:pt>
    <dgm:pt modelId="{D664F896-4632-4BA6-8D9A-77BE860DAC03}">
      <dgm:prSet/>
      <dgm:spPr/>
      <dgm:t>
        <a:bodyPr/>
        <a:lstStyle/>
        <a:p>
          <a:pPr>
            <a:defRPr cap="all"/>
          </a:pPr>
          <a:r>
            <a:rPr lang="en-US" b="1"/>
            <a:t>This contract allows community partners to provide application assistance in an attempt to alleviate strain on CAOs</a:t>
          </a:r>
          <a:endParaRPr lang="en-US"/>
        </a:p>
      </dgm:t>
    </dgm:pt>
    <dgm:pt modelId="{B89DB5DC-D2C7-43F5-930B-D6BBE84E5F6A}" type="parTrans" cxnId="{3EB43A20-5969-469C-A8B3-EA66C7024C4A}">
      <dgm:prSet/>
      <dgm:spPr/>
      <dgm:t>
        <a:bodyPr/>
        <a:lstStyle/>
        <a:p>
          <a:endParaRPr lang="en-US"/>
        </a:p>
      </dgm:t>
    </dgm:pt>
    <dgm:pt modelId="{170FA974-AB50-4136-9F8D-D912FC209FEC}" type="sibTrans" cxnId="{3EB43A20-5969-469C-A8B3-EA66C7024C4A}">
      <dgm:prSet/>
      <dgm:spPr/>
      <dgm:t>
        <a:bodyPr/>
        <a:lstStyle/>
        <a:p>
          <a:endParaRPr lang="en-US"/>
        </a:p>
      </dgm:t>
    </dgm:pt>
    <dgm:pt modelId="{52CD2F62-D1C4-4D2B-83AD-209DF09148D1}">
      <dgm:prSet/>
      <dgm:spPr/>
      <dgm:t>
        <a:bodyPr/>
        <a:lstStyle/>
        <a:p>
          <a:pPr>
            <a:defRPr cap="all"/>
          </a:pPr>
          <a:r>
            <a:rPr lang="en-US" b="1"/>
            <a:t>We have been offering SNAP application assistance consistently each year since 2014</a:t>
          </a:r>
          <a:endParaRPr lang="en-US"/>
        </a:p>
      </dgm:t>
    </dgm:pt>
    <dgm:pt modelId="{D56A2EC6-6139-45B7-912E-F13EE142F56E}" type="parTrans" cxnId="{C764093A-267B-43D0-BBC3-2E80C4AC113F}">
      <dgm:prSet/>
      <dgm:spPr/>
      <dgm:t>
        <a:bodyPr/>
        <a:lstStyle/>
        <a:p>
          <a:endParaRPr lang="en-US"/>
        </a:p>
      </dgm:t>
    </dgm:pt>
    <dgm:pt modelId="{883F459B-BB37-4537-908A-D3D8956DCB03}" type="sibTrans" cxnId="{C764093A-267B-43D0-BBC3-2E80C4AC113F}">
      <dgm:prSet/>
      <dgm:spPr/>
      <dgm:t>
        <a:bodyPr/>
        <a:lstStyle/>
        <a:p>
          <a:endParaRPr lang="en-US"/>
        </a:p>
      </dgm:t>
    </dgm:pt>
    <dgm:pt modelId="{27B60F87-69D3-4EFA-A657-074F72C14EE9}" type="pres">
      <dgm:prSet presAssocID="{0F6F77E7-4CA5-44B1-AA70-C5702AA05A2B}" presName="root" presStyleCnt="0">
        <dgm:presLayoutVars>
          <dgm:dir/>
          <dgm:resizeHandles val="exact"/>
        </dgm:presLayoutVars>
      </dgm:prSet>
      <dgm:spPr/>
    </dgm:pt>
    <dgm:pt modelId="{F4D7EDF0-BA3F-4C2B-89E9-D33B9258120F}" type="pres">
      <dgm:prSet presAssocID="{D5510628-367E-483F-81EF-EC6D40DE35B8}" presName="compNode" presStyleCnt="0"/>
      <dgm:spPr/>
    </dgm:pt>
    <dgm:pt modelId="{2C3D8EE0-2806-4BC0-BD23-6548DDB944D1}" type="pres">
      <dgm:prSet presAssocID="{D5510628-367E-483F-81EF-EC6D40DE35B8}" presName="iconBgRect" presStyleLbl="bgShp" presStyleIdx="0" presStyleCnt="3"/>
      <dgm:spPr>
        <a:prstGeom prst="round2DiagRect">
          <a:avLst>
            <a:gd name="adj1" fmla="val 29727"/>
            <a:gd name="adj2" fmla="val 0"/>
          </a:avLst>
        </a:prstGeom>
      </dgm:spPr>
    </dgm:pt>
    <dgm:pt modelId="{936F0E5C-57F5-4B3B-AFC8-63E2C1AF1D2E}" type="pres">
      <dgm:prSet presAssocID="{D5510628-367E-483F-81EF-EC6D40DE35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CE20EFDD-F911-4A3C-95DD-4EF0953CE8C9}" type="pres">
      <dgm:prSet presAssocID="{D5510628-367E-483F-81EF-EC6D40DE35B8}" presName="spaceRect" presStyleCnt="0"/>
      <dgm:spPr/>
    </dgm:pt>
    <dgm:pt modelId="{F0E2F1CB-D2B2-485A-9E70-73FB6E8E3087}" type="pres">
      <dgm:prSet presAssocID="{D5510628-367E-483F-81EF-EC6D40DE35B8}" presName="textRect" presStyleLbl="revTx" presStyleIdx="0" presStyleCnt="3">
        <dgm:presLayoutVars>
          <dgm:chMax val="1"/>
          <dgm:chPref val="1"/>
        </dgm:presLayoutVars>
      </dgm:prSet>
      <dgm:spPr/>
    </dgm:pt>
    <dgm:pt modelId="{4CEFDD24-2BFD-44D3-A929-2183AFA6A67B}" type="pres">
      <dgm:prSet presAssocID="{4A7F2123-58E3-416D-AD21-9CCADFB80434}" presName="sibTrans" presStyleCnt="0"/>
      <dgm:spPr/>
    </dgm:pt>
    <dgm:pt modelId="{4F2494A0-D071-4D5F-B6A4-7C2D965C3D9C}" type="pres">
      <dgm:prSet presAssocID="{D664F896-4632-4BA6-8D9A-77BE860DAC03}" presName="compNode" presStyleCnt="0"/>
      <dgm:spPr/>
    </dgm:pt>
    <dgm:pt modelId="{38A4510B-2AD1-49C4-A7C5-67B29BD31C7F}" type="pres">
      <dgm:prSet presAssocID="{D664F896-4632-4BA6-8D9A-77BE860DAC03}" presName="iconBgRect" presStyleLbl="bgShp" presStyleIdx="1" presStyleCnt="3"/>
      <dgm:spPr>
        <a:prstGeom prst="round2DiagRect">
          <a:avLst>
            <a:gd name="adj1" fmla="val 29727"/>
            <a:gd name="adj2" fmla="val 0"/>
          </a:avLst>
        </a:prstGeom>
      </dgm:spPr>
    </dgm:pt>
    <dgm:pt modelId="{940E3111-AA71-449A-97BA-0F97E59E1F67}" type="pres">
      <dgm:prSet presAssocID="{D664F896-4632-4BA6-8D9A-77BE860DAC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CEE0665-FCB5-45C4-B584-5150D9FE6B3D}" type="pres">
      <dgm:prSet presAssocID="{D664F896-4632-4BA6-8D9A-77BE860DAC03}" presName="spaceRect" presStyleCnt="0"/>
      <dgm:spPr/>
    </dgm:pt>
    <dgm:pt modelId="{028F1DC0-A13F-4588-8A50-2C3A9FF530E8}" type="pres">
      <dgm:prSet presAssocID="{D664F896-4632-4BA6-8D9A-77BE860DAC03}" presName="textRect" presStyleLbl="revTx" presStyleIdx="1" presStyleCnt="3">
        <dgm:presLayoutVars>
          <dgm:chMax val="1"/>
          <dgm:chPref val="1"/>
        </dgm:presLayoutVars>
      </dgm:prSet>
      <dgm:spPr/>
    </dgm:pt>
    <dgm:pt modelId="{0CCFBA19-33CE-486A-9EA0-77DEFF6F8AF1}" type="pres">
      <dgm:prSet presAssocID="{170FA974-AB50-4136-9F8D-D912FC209FEC}" presName="sibTrans" presStyleCnt="0"/>
      <dgm:spPr/>
    </dgm:pt>
    <dgm:pt modelId="{CD4C2BE8-6C08-4B11-981E-FF3992FA0725}" type="pres">
      <dgm:prSet presAssocID="{52CD2F62-D1C4-4D2B-83AD-209DF09148D1}" presName="compNode" presStyleCnt="0"/>
      <dgm:spPr/>
    </dgm:pt>
    <dgm:pt modelId="{C7F4F05D-DD4D-4003-B76F-06E1F47B9B86}" type="pres">
      <dgm:prSet presAssocID="{52CD2F62-D1C4-4D2B-83AD-209DF09148D1}" presName="iconBgRect" presStyleLbl="bgShp" presStyleIdx="2" presStyleCnt="3"/>
      <dgm:spPr>
        <a:prstGeom prst="round2DiagRect">
          <a:avLst>
            <a:gd name="adj1" fmla="val 29727"/>
            <a:gd name="adj2" fmla="val 0"/>
          </a:avLst>
        </a:prstGeom>
      </dgm:spPr>
    </dgm:pt>
    <dgm:pt modelId="{2BFD85B8-8991-47E1-9DC2-ABB299F87C45}" type="pres">
      <dgm:prSet presAssocID="{52CD2F62-D1C4-4D2B-83AD-209DF09148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1ECB730-0194-45B2-9BB2-FCF4E9B5D4F3}" type="pres">
      <dgm:prSet presAssocID="{52CD2F62-D1C4-4D2B-83AD-209DF09148D1}" presName="spaceRect" presStyleCnt="0"/>
      <dgm:spPr/>
    </dgm:pt>
    <dgm:pt modelId="{8BE30FBE-6EB8-4BCE-85BC-FD53F17D943F}" type="pres">
      <dgm:prSet presAssocID="{52CD2F62-D1C4-4D2B-83AD-209DF09148D1}" presName="textRect" presStyleLbl="revTx" presStyleIdx="2" presStyleCnt="3">
        <dgm:presLayoutVars>
          <dgm:chMax val="1"/>
          <dgm:chPref val="1"/>
        </dgm:presLayoutVars>
      </dgm:prSet>
      <dgm:spPr/>
    </dgm:pt>
  </dgm:ptLst>
  <dgm:cxnLst>
    <dgm:cxn modelId="{3EB43A20-5969-469C-A8B3-EA66C7024C4A}" srcId="{0F6F77E7-4CA5-44B1-AA70-C5702AA05A2B}" destId="{D664F896-4632-4BA6-8D9A-77BE860DAC03}" srcOrd="1" destOrd="0" parTransId="{B89DB5DC-D2C7-43F5-930B-D6BBE84E5F6A}" sibTransId="{170FA974-AB50-4136-9F8D-D912FC209FEC}"/>
    <dgm:cxn modelId="{C764093A-267B-43D0-BBC3-2E80C4AC113F}" srcId="{0F6F77E7-4CA5-44B1-AA70-C5702AA05A2B}" destId="{52CD2F62-D1C4-4D2B-83AD-209DF09148D1}" srcOrd="2" destOrd="0" parTransId="{D56A2EC6-6139-45B7-912E-F13EE142F56E}" sibTransId="{883F459B-BB37-4537-908A-D3D8956DCB03}"/>
    <dgm:cxn modelId="{5D00E165-9303-492D-B3CA-C66E615B421C}" srcId="{0F6F77E7-4CA5-44B1-AA70-C5702AA05A2B}" destId="{D5510628-367E-483F-81EF-EC6D40DE35B8}" srcOrd="0" destOrd="0" parTransId="{2D2E3CF1-76D4-4F00-8B49-5F8E03897F52}" sibTransId="{4A7F2123-58E3-416D-AD21-9CCADFB80434}"/>
    <dgm:cxn modelId="{2576F258-8EF3-4E45-AC7A-4666ACD85655}" type="presOf" srcId="{D664F896-4632-4BA6-8D9A-77BE860DAC03}" destId="{028F1DC0-A13F-4588-8A50-2C3A9FF530E8}" srcOrd="0" destOrd="0" presId="urn:microsoft.com/office/officeart/2018/5/layout/IconLeafLabelList"/>
    <dgm:cxn modelId="{A351C493-77E2-4B61-A3D7-B8070716696E}" type="presOf" srcId="{52CD2F62-D1C4-4D2B-83AD-209DF09148D1}" destId="{8BE30FBE-6EB8-4BCE-85BC-FD53F17D943F}" srcOrd="0" destOrd="0" presId="urn:microsoft.com/office/officeart/2018/5/layout/IconLeafLabelList"/>
    <dgm:cxn modelId="{11C439AC-943E-4EDB-A6F1-3B8ED18AB87A}" type="presOf" srcId="{0F6F77E7-4CA5-44B1-AA70-C5702AA05A2B}" destId="{27B60F87-69D3-4EFA-A657-074F72C14EE9}" srcOrd="0" destOrd="0" presId="urn:microsoft.com/office/officeart/2018/5/layout/IconLeafLabelList"/>
    <dgm:cxn modelId="{55A10FBE-40AF-49BC-B7D1-07BABA9C8AF0}" type="presOf" srcId="{D5510628-367E-483F-81EF-EC6D40DE35B8}" destId="{F0E2F1CB-D2B2-485A-9E70-73FB6E8E3087}" srcOrd="0" destOrd="0" presId="urn:microsoft.com/office/officeart/2018/5/layout/IconLeafLabelList"/>
    <dgm:cxn modelId="{48DB7D15-697E-4BF9-8794-0EAA6D598686}" type="presParOf" srcId="{27B60F87-69D3-4EFA-A657-074F72C14EE9}" destId="{F4D7EDF0-BA3F-4C2B-89E9-D33B9258120F}" srcOrd="0" destOrd="0" presId="urn:microsoft.com/office/officeart/2018/5/layout/IconLeafLabelList"/>
    <dgm:cxn modelId="{70647D02-EAC3-42F3-BE6F-2DF0463BC7A3}" type="presParOf" srcId="{F4D7EDF0-BA3F-4C2B-89E9-D33B9258120F}" destId="{2C3D8EE0-2806-4BC0-BD23-6548DDB944D1}" srcOrd="0" destOrd="0" presId="urn:microsoft.com/office/officeart/2018/5/layout/IconLeafLabelList"/>
    <dgm:cxn modelId="{324F3CDF-A594-4A0D-AF7B-97A17C32F976}" type="presParOf" srcId="{F4D7EDF0-BA3F-4C2B-89E9-D33B9258120F}" destId="{936F0E5C-57F5-4B3B-AFC8-63E2C1AF1D2E}" srcOrd="1" destOrd="0" presId="urn:microsoft.com/office/officeart/2018/5/layout/IconLeafLabelList"/>
    <dgm:cxn modelId="{6B0B3250-4F7A-47B5-AAC8-826482AEB349}" type="presParOf" srcId="{F4D7EDF0-BA3F-4C2B-89E9-D33B9258120F}" destId="{CE20EFDD-F911-4A3C-95DD-4EF0953CE8C9}" srcOrd="2" destOrd="0" presId="urn:microsoft.com/office/officeart/2018/5/layout/IconLeafLabelList"/>
    <dgm:cxn modelId="{374BA045-CFB0-4688-A21E-7716A2F4FD41}" type="presParOf" srcId="{F4D7EDF0-BA3F-4C2B-89E9-D33B9258120F}" destId="{F0E2F1CB-D2B2-485A-9E70-73FB6E8E3087}" srcOrd="3" destOrd="0" presId="urn:microsoft.com/office/officeart/2018/5/layout/IconLeafLabelList"/>
    <dgm:cxn modelId="{BF5E4E57-16A4-44DA-9B19-40EAE4293227}" type="presParOf" srcId="{27B60F87-69D3-4EFA-A657-074F72C14EE9}" destId="{4CEFDD24-2BFD-44D3-A929-2183AFA6A67B}" srcOrd="1" destOrd="0" presId="urn:microsoft.com/office/officeart/2018/5/layout/IconLeafLabelList"/>
    <dgm:cxn modelId="{641C6695-A204-4920-B542-DF03778E40C6}" type="presParOf" srcId="{27B60F87-69D3-4EFA-A657-074F72C14EE9}" destId="{4F2494A0-D071-4D5F-B6A4-7C2D965C3D9C}" srcOrd="2" destOrd="0" presId="urn:microsoft.com/office/officeart/2018/5/layout/IconLeafLabelList"/>
    <dgm:cxn modelId="{BDF9F422-BBE6-461E-BBB8-249625D981CD}" type="presParOf" srcId="{4F2494A0-D071-4D5F-B6A4-7C2D965C3D9C}" destId="{38A4510B-2AD1-49C4-A7C5-67B29BD31C7F}" srcOrd="0" destOrd="0" presId="urn:microsoft.com/office/officeart/2018/5/layout/IconLeafLabelList"/>
    <dgm:cxn modelId="{3C4832A6-35E8-48AE-96C3-6351F9986D84}" type="presParOf" srcId="{4F2494A0-D071-4D5F-B6A4-7C2D965C3D9C}" destId="{940E3111-AA71-449A-97BA-0F97E59E1F67}" srcOrd="1" destOrd="0" presId="urn:microsoft.com/office/officeart/2018/5/layout/IconLeafLabelList"/>
    <dgm:cxn modelId="{EF3621DD-13B8-481E-9085-6B73B1EAE0D5}" type="presParOf" srcId="{4F2494A0-D071-4D5F-B6A4-7C2D965C3D9C}" destId="{CCEE0665-FCB5-45C4-B584-5150D9FE6B3D}" srcOrd="2" destOrd="0" presId="urn:microsoft.com/office/officeart/2018/5/layout/IconLeafLabelList"/>
    <dgm:cxn modelId="{2C9EC0A1-0AC8-470B-B224-E2BB98F6DDF3}" type="presParOf" srcId="{4F2494A0-D071-4D5F-B6A4-7C2D965C3D9C}" destId="{028F1DC0-A13F-4588-8A50-2C3A9FF530E8}" srcOrd="3" destOrd="0" presId="urn:microsoft.com/office/officeart/2018/5/layout/IconLeafLabelList"/>
    <dgm:cxn modelId="{FFFCFEA4-2B6C-44FE-90C8-348A1873C2A5}" type="presParOf" srcId="{27B60F87-69D3-4EFA-A657-074F72C14EE9}" destId="{0CCFBA19-33CE-486A-9EA0-77DEFF6F8AF1}" srcOrd="3" destOrd="0" presId="urn:microsoft.com/office/officeart/2018/5/layout/IconLeafLabelList"/>
    <dgm:cxn modelId="{1C9695D0-A522-4483-8530-9333953778AB}" type="presParOf" srcId="{27B60F87-69D3-4EFA-A657-074F72C14EE9}" destId="{CD4C2BE8-6C08-4B11-981E-FF3992FA0725}" srcOrd="4" destOrd="0" presId="urn:microsoft.com/office/officeart/2018/5/layout/IconLeafLabelList"/>
    <dgm:cxn modelId="{89606E82-4EB8-4D61-93EE-4EBEF5A2AD39}" type="presParOf" srcId="{CD4C2BE8-6C08-4B11-981E-FF3992FA0725}" destId="{C7F4F05D-DD4D-4003-B76F-06E1F47B9B86}" srcOrd="0" destOrd="0" presId="urn:microsoft.com/office/officeart/2018/5/layout/IconLeafLabelList"/>
    <dgm:cxn modelId="{ECFBE6FD-0732-4C51-97E2-FF7A7BFA1473}" type="presParOf" srcId="{CD4C2BE8-6C08-4B11-981E-FF3992FA0725}" destId="{2BFD85B8-8991-47E1-9DC2-ABB299F87C45}" srcOrd="1" destOrd="0" presId="urn:microsoft.com/office/officeart/2018/5/layout/IconLeafLabelList"/>
    <dgm:cxn modelId="{AD327C97-B380-441A-B0A5-A050AD641E36}" type="presParOf" srcId="{CD4C2BE8-6C08-4B11-981E-FF3992FA0725}" destId="{B1ECB730-0194-45B2-9BB2-FCF4E9B5D4F3}" srcOrd="2" destOrd="0" presId="urn:microsoft.com/office/officeart/2018/5/layout/IconLeafLabelList"/>
    <dgm:cxn modelId="{2866E4BC-FCF3-4239-95B7-6F42908BF666}" type="presParOf" srcId="{CD4C2BE8-6C08-4B11-981E-FF3992FA0725}" destId="{8BE30FBE-6EB8-4BCE-85BC-FD53F17D943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DCF0F-AF1F-4B1D-BCFB-55B543F9B295}">
      <dsp:nvSpPr>
        <dsp:cNvPr id="0" name=""/>
        <dsp:cNvSpPr/>
      </dsp:nvSpPr>
      <dsp:spPr>
        <a:xfrm>
          <a:off x="0" y="463032"/>
          <a:ext cx="4614111"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Drive-Up Distributions</a:t>
          </a:r>
          <a:endParaRPr lang="en-US" sz="3000" kern="1200"/>
        </a:p>
      </dsp:txBody>
      <dsp:txXfrm>
        <a:off x="35125" y="498157"/>
        <a:ext cx="4543861" cy="649299"/>
      </dsp:txXfrm>
    </dsp:sp>
    <dsp:sp modelId="{8AC7658E-0400-4B8D-8C91-88A96E490D7A}">
      <dsp:nvSpPr>
        <dsp:cNvPr id="0" name=""/>
        <dsp:cNvSpPr/>
      </dsp:nvSpPr>
      <dsp:spPr>
        <a:xfrm>
          <a:off x="0" y="1268982"/>
          <a:ext cx="4614111"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Child Nutrition Programs</a:t>
          </a:r>
          <a:endParaRPr lang="en-US" sz="3000" kern="1200"/>
        </a:p>
      </dsp:txBody>
      <dsp:txXfrm>
        <a:off x="35125" y="1304107"/>
        <a:ext cx="4543861" cy="649299"/>
      </dsp:txXfrm>
    </dsp:sp>
    <dsp:sp modelId="{F7472D71-A011-4460-BC5F-024771BBAF2B}">
      <dsp:nvSpPr>
        <dsp:cNvPr id="0" name=""/>
        <dsp:cNvSpPr/>
      </dsp:nvSpPr>
      <dsp:spPr>
        <a:xfrm>
          <a:off x="0" y="2074932"/>
          <a:ext cx="4614111"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Pantries and Pantry Locator</a:t>
          </a:r>
          <a:endParaRPr lang="en-US" sz="3000" kern="1200"/>
        </a:p>
      </dsp:txBody>
      <dsp:txXfrm>
        <a:off x="35125" y="2110057"/>
        <a:ext cx="4543861" cy="649299"/>
      </dsp:txXfrm>
    </dsp:sp>
    <dsp:sp modelId="{E3814123-963D-4EA1-9004-E30FFBF6A21C}">
      <dsp:nvSpPr>
        <dsp:cNvPr id="0" name=""/>
        <dsp:cNvSpPr/>
      </dsp:nvSpPr>
      <dsp:spPr>
        <a:xfrm>
          <a:off x="0" y="2880882"/>
          <a:ext cx="4614111" cy="7195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kern="1200"/>
            <a:t>Senior Box Program</a:t>
          </a:r>
          <a:endParaRPr lang="en-US" sz="3000" kern="1200"/>
        </a:p>
      </dsp:txBody>
      <dsp:txXfrm>
        <a:off x="35125" y="2916007"/>
        <a:ext cx="4543861"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8EE0-2806-4BC0-BD23-6548DDB944D1}">
      <dsp:nvSpPr>
        <dsp:cNvPr id="0" name=""/>
        <dsp:cNvSpPr/>
      </dsp:nvSpPr>
      <dsp:spPr>
        <a:xfrm>
          <a:off x="616949" y="340539"/>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F0E5C-57F5-4B3B-AFC8-63E2C1AF1D2E}">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2F1CB-D2B2-485A-9E70-73FB6E8E3087}">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We hold a state contract in 8 counties in our 11-county service area </a:t>
          </a:r>
          <a:endParaRPr lang="en-US" sz="1200" kern="1200"/>
        </a:p>
      </dsp:txBody>
      <dsp:txXfrm>
        <a:off x="35606" y="2725540"/>
        <a:ext cx="2981250" cy="720000"/>
      </dsp:txXfrm>
    </dsp:sp>
    <dsp:sp modelId="{38A4510B-2AD1-49C4-A7C5-67B29BD31C7F}">
      <dsp:nvSpPr>
        <dsp:cNvPr id="0" name=""/>
        <dsp:cNvSpPr/>
      </dsp:nvSpPr>
      <dsp:spPr>
        <a:xfrm>
          <a:off x="4119918" y="340539"/>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E3111-AA71-449A-97BA-0F97E59E1F67}">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8F1DC0-A13F-4588-8A50-2C3A9FF530E8}">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This contract allows community partners to provide application assistance in an attempt to alleviate strain on CAOs</a:t>
          </a:r>
          <a:endParaRPr lang="en-US" sz="1200" kern="1200"/>
        </a:p>
      </dsp:txBody>
      <dsp:txXfrm>
        <a:off x="3538574" y="2725540"/>
        <a:ext cx="2981250" cy="720000"/>
      </dsp:txXfrm>
    </dsp:sp>
    <dsp:sp modelId="{C7F4F05D-DD4D-4003-B76F-06E1F47B9B86}">
      <dsp:nvSpPr>
        <dsp:cNvPr id="0" name=""/>
        <dsp:cNvSpPr/>
      </dsp:nvSpPr>
      <dsp:spPr>
        <a:xfrm>
          <a:off x="7622887" y="340539"/>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D85B8-8991-47E1-9DC2-ABB299F87C45}">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30FBE-6EB8-4BCE-85BC-FD53F17D943F}">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We have been offering SNAP application assistance consistently each year since 2014</a:t>
          </a:r>
          <a:endParaRPr lang="en-US" sz="1200" kern="1200"/>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D35514-92D2-4EDF-946E-439CF8306D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8DFB90-8196-4B8A-BF64-CBAE0CC724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705D32-7A96-4715-B25E-ACF43ACAEDA4}" type="datetimeFigureOut">
              <a:rPr lang="en-US" smtClean="0"/>
              <a:t>9/28/2022</a:t>
            </a:fld>
            <a:endParaRPr lang="en-US"/>
          </a:p>
        </p:txBody>
      </p:sp>
      <p:sp>
        <p:nvSpPr>
          <p:cNvPr id="4" name="Footer Placeholder 3">
            <a:extLst>
              <a:ext uri="{FF2B5EF4-FFF2-40B4-BE49-F238E27FC236}">
                <a16:creationId xmlns:a16="http://schemas.microsoft.com/office/drawing/2014/main" id="{AFA8B29C-2A11-4EC8-B025-3C3F36EF1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7C81AF-270A-4F04-B14C-926C88C3B2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1AFF9D-EB86-4F8E-9052-3D6DE8CB0DCA}" type="slidenum">
              <a:rPr lang="en-US" smtClean="0"/>
              <a:t>‹#›</a:t>
            </a:fld>
            <a:endParaRPr lang="en-US"/>
          </a:p>
        </p:txBody>
      </p:sp>
    </p:spTree>
    <p:extLst>
      <p:ext uri="{BB962C8B-B14F-4D97-AF65-F5344CB8AC3E}">
        <p14:creationId xmlns:p14="http://schemas.microsoft.com/office/powerpoint/2010/main" val="126767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D5862-E44E-4E7F-AEC3-B5210A2DA954}"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8091F-0E9B-4035-BACA-BC1831D823B7}" type="slidenum">
              <a:rPr lang="en-US" smtClean="0"/>
              <a:t>‹#›</a:t>
            </a:fld>
            <a:endParaRPr lang="en-US"/>
          </a:p>
        </p:txBody>
      </p:sp>
    </p:spTree>
    <p:extLst>
      <p:ext uri="{BB962C8B-B14F-4D97-AF65-F5344CB8AC3E}">
        <p14:creationId xmlns:p14="http://schemas.microsoft.com/office/powerpoint/2010/main" val="62994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1</a:t>
            </a:fld>
            <a:endParaRPr lang="en-US"/>
          </a:p>
        </p:txBody>
      </p:sp>
    </p:spTree>
    <p:extLst>
      <p:ext uri="{BB962C8B-B14F-4D97-AF65-F5344CB8AC3E}">
        <p14:creationId xmlns:p14="http://schemas.microsoft.com/office/powerpoint/2010/main" val="134948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2</a:t>
            </a:fld>
            <a:endParaRPr lang="en-US"/>
          </a:p>
        </p:txBody>
      </p:sp>
    </p:spTree>
    <p:extLst>
      <p:ext uri="{BB962C8B-B14F-4D97-AF65-F5344CB8AC3E}">
        <p14:creationId xmlns:p14="http://schemas.microsoft.com/office/powerpoint/2010/main" val="43308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3</a:t>
            </a:fld>
            <a:endParaRPr lang="en-US"/>
          </a:p>
        </p:txBody>
      </p:sp>
    </p:spTree>
    <p:extLst>
      <p:ext uri="{BB962C8B-B14F-4D97-AF65-F5344CB8AC3E}">
        <p14:creationId xmlns:p14="http://schemas.microsoft.com/office/powerpoint/2010/main" val="243618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Using their Map the Meal Gap methodology – which uses unemployment and poverty data provided by the U.S. Labor Department and other agencies – Feeding America predicts increased levels of food insecurity in 2020. In a May 19, 2020 research brief, “The Impact of the Coronavirus on Local Food Insecurity,” Feeding America projects that the food insecurity rate for our service area could increase by as much as five percentage points in each of the counties we serve, possibly reaching levels higher than 20% in some rural areas like Greene County. About 1 in 4 children are expected to be food insecure. </a:t>
            </a:r>
          </a:p>
          <a:p>
            <a:endParaRPr lang="en-US"/>
          </a:p>
        </p:txBody>
      </p:sp>
      <p:sp>
        <p:nvSpPr>
          <p:cNvPr id="4" name="Slide Number Placeholder 3"/>
          <p:cNvSpPr>
            <a:spLocks noGrp="1"/>
          </p:cNvSpPr>
          <p:nvPr>
            <p:ph type="sldNum" sz="quarter" idx="10"/>
          </p:nvPr>
        </p:nvSpPr>
        <p:spPr/>
        <p:txBody>
          <a:bodyPr/>
          <a:lstStyle/>
          <a:p>
            <a:fld id="{7E0A423C-2912-0140-8976-DC025AFE5728}" type="slidenum">
              <a:rPr lang="en-US" smtClean="0"/>
              <a:t>4</a:t>
            </a:fld>
            <a:endParaRPr lang="en-US"/>
          </a:p>
        </p:txBody>
      </p:sp>
    </p:spTree>
    <p:extLst>
      <p:ext uri="{BB962C8B-B14F-4D97-AF65-F5344CB8AC3E}">
        <p14:creationId xmlns:p14="http://schemas.microsoft.com/office/powerpoint/2010/main" val="258779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5</a:t>
            </a:fld>
            <a:endParaRPr lang="en-US"/>
          </a:p>
        </p:txBody>
      </p:sp>
    </p:spTree>
    <p:extLst>
      <p:ext uri="{BB962C8B-B14F-4D97-AF65-F5344CB8AC3E}">
        <p14:creationId xmlns:p14="http://schemas.microsoft.com/office/powerpoint/2010/main" val="396735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6</a:t>
            </a:fld>
            <a:endParaRPr lang="en-US"/>
          </a:p>
        </p:txBody>
      </p:sp>
    </p:spTree>
    <p:extLst>
      <p:ext uri="{BB962C8B-B14F-4D97-AF65-F5344CB8AC3E}">
        <p14:creationId xmlns:p14="http://schemas.microsoft.com/office/powerpoint/2010/main" val="496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8091F-0E9B-4035-BACA-BC1831D823B7}" type="slidenum">
              <a:rPr lang="en-US" smtClean="0"/>
              <a:t>14</a:t>
            </a:fld>
            <a:endParaRPr lang="en-US"/>
          </a:p>
        </p:txBody>
      </p:sp>
    </p:spTree>
    <p:extLst>
      <p:ext uri="{BB962C8B-B14F-4D97-AF65-F5344CB8AC3E}">
        <p14:creationId xmlns:p14="http://schemas.microsoft.com/office/powerpoint/2010/main" val="2770447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Food on a table&#10;&#10;Description automatically generated">
            <a:extLst>
              <a:ext uri="{FF2B5EF4-FFF2-40B4-BE49-F238E27FC236}">
                <a16:creationId xmlns:a16="http://schemas.microsoft.com/office/drawing/2014/main" id="{E77E7163-6742-4C04-A112-D50556AC676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32319" b="24398"/>
          <a:stretch/>
        </p:blipFill>
        <p:spPr>
          <a:xfrm>
            <a:off x="-3145" y="0"/>
            <a:ext cx="12188825" cy="6367710"/>
          </a:xfrm>
          <a:prstGeom prst="rect">
            <a:avLst/>
          </a:prstGeom>
        </p:spPr>
      </p:pic>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10199" y="399195"/>
            <a:ext cx="10058400" cy="2376239"/>
          </a:xfrm>
        </p:spPr>
        <p:txBody>
          <a:bodyPr anchor="b">
            <a:normAutofit/>
          </a:bodyPr>
          <a:lstStyle>
            <a:lvl1pPr algn="l">
              <a:lnSpc>
                <a:spcPct val="85000"/>
              </a:lnSpc>
              <a:defRPr sz="8000" spc="-50" baseline="0">
                <a:solidFill>
                  <a:srgbClr val="093266"/>
                </a:solidFill>
                <a:latin typeface="+mj-lt"/>
              </a:defRPr>
            </a:lvl1pPr>
          </a:lstStyle>
          <a:p>
            <a:r>
              <a:rPr lang="en-US"/>
              <a:t>Click to edit Master title style</a:t>
            </a:r>
          </a:p>
        </p:txBody>
      </p:sp>
      <p:sp>
        <p:nvSpPr>
          <p:cNvPr id="3" name="Subtitle 2"/>
          <p:cNvSpPr>
            <a:spLocks noGrp="1"/>
          </p:cNvSpPr>
          <p:nvPr>
            <p:ph type="subTitle" idx="1"/>
          </p:nvPr>
        </p:nvSpPr>
        <p:spPr>
          <a:xfrm>
            <a:off x="1101839" y="2939567"/>
            <a:ext cx="10058400" cy="1143000"/>
          </a:xfrm>
        </p:spPr>
        <p:txBody>
          <a:bodyPr lIns="91440" rIns="91440">
            <a:normAutofit/>
          </a:bodyPr>
          <a:lstStyle>
            <a:lvl1pPr marL="0" indent="0" algn="l">
              <a:buNone/>
              <a:defRPr sz="2400" cap="all" spc="200" baseline="0">
                <a:solidFill>
                  <a:srgbClr val="657CBD"/>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1" name="Rectangle 10">
            <a:extLst>
              <a:ext uri="{FF2B5EF4-FFF2-40B4-BE49-F238E27FC236}">
                <a16:creationId xmlns:a16="http://schemas.microsoft.com/office/drawing/2014/main" id="{11EA7CA2-0253-41E0-BC46-C390BB22B5BB}"/>
              </a:ext>
            </a:extLst>
          </p:cNvPr>
          <p:cNvSpPr/>
          <p:nvPr userDrawn="1"/>
        </p:nvSpPr>
        <p:spPr>
          <a:xfrm>
            <a:off x="1" y="6358324"/>
            <a:ext cx="12192000" cy="49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2" name="Rectangle 11">
            <a:extLst>
              <a:ext uri="{FF2B5EF4-FFF2-40B4-BE49-F238E27FC236}">
                <a16:creationId xmlns:a16="http://schemas.microsoft.com/office/drawing/2014/main" id="{FB64F1EA-84BC-43CD-BED6-930A6248C3C3}"/>
              </a:ext>
            </a:extLst>
          </p:cNvPr>
          <p:cNvSpPr/>
          <p:nvPr userDrawn="1"/>
        </p:nvSpPr>
        <p:spPr>
          <a:xfrm>
            <a:off x="-35383" y="6313398"/>
            <a:ext cx="1231762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descr="A picture containing text&#10;&#10;Description automatically generated">
            <a:extLst>
              <a:ext uri="{FF2B5EF4-FFF2-40B4-BE49-F238E27FC236}">
                <a16:creationId xmlns:a16="http://schemas.microsoft.com/office/drawing/2014/main" id="{E80BD165-3D4D-4428-8BF1-2A7DC23AA2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599" y="6398290"/>
            <a:ext cx="1261622" cy="405131"/>
          </a:xfrm>
          <a:prstGeom prst="rect">
            <a:avLst/>
          </a:prstGeom>
        </p:spPr>
      </p:pic>
    </p:spTree>
    <p:extLst>
      <p:ext uri="{BB962C8B-B14F-4D97-AF65-F5344CB8AC3E}">
        <p14:creationId xmlns:p14="http://schemas.microsoft.com/office/powerpoint/2010/main" val="8873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3266"/>
                </a:solidFill>
                <a:latin typeface="+mj-lt"/>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b="1">
                <a:solidFill>
                  <a:srgbClr val="657CBD"/>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C559E8B1-4324-4977-9893-DBC2CDF3ADD0}"/>
              </a:ext>
            </a:extLst>
          </p:cNvPr>
          <p:cNvSpPr>
            <a:spLocks noGrp="1"/>
          </p:cNvSpPr>
          <p:nvPr>
            <p:ph type="ftr" sz="quarter" idx="11"/>
          </p:nvPr>
        </p:nvSpPr>
        <p:spPr>
          <a:xfrm>
            <a:off x="3686185" y="6459785"/>
            <a:ext cx="4822804" cy="365125"/>
          </a:xfrm>
        </p:spPr>
        <p:txBody>
          <a:bodyPr/>
          <a:lstStyle/>
          <a:p>
            <a:endParaRPr lang="en-US"/>
          </a:p>
        </p:txBody>
      </p:sp>
    </p:spTree>
    <p:extLst>
      <p:ext uri="{BB962C8B-B14F-4D97-AF65-F5344CB8AC3E}">
        <p14:creationId xmlns:p14="http://schemas.microsoft.com/office/powerpoint/2010/main" val="108790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lvl1pPr>
              <a:defRPr b="0" i="0">
                <a:solidFill>
                  <a:srgbClr val="093266"/>
                </a:solidFill>
                <a:latin typeface="+mj-lt"/>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b="1">
                <a:solidFill>
                  <a:srgbClr val="657CBD"/>
                </a:solidFill>
                <a:latin typeface="+mj-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A5A4E2DD-F4FF-4CA7-AAC6-C598BEA86217}"/>
              </a:ext>
            </a:extLst>
          </p:cNvPr>
          <p:cNvSpPr>
            <a:spLocks noGrp="1"/>
          </p:cNvSpPr>
          <p:nvPr>
            <p:ph type="ftr" sz="quarter" idx="11"/>
          </p:nvPr>
        </p:nvSpPr>
        <p:spPr>
          <a:xfrm>
            <a:off x="3686185" y="6459785"/>
            <a:ext cx="4822804" cy="365125"/>
          </a:xfrm>
        </p:spPr>
        <p:txBody>
          <a:bodyPr/>
          <a:lstStyle/>
          <a:p>
            <a:endParaRPr lang="en-US"/>
          </a:p>
        </p:txBody>
      </p:sp>
    </p:spTree>
    <p:extLst>
      <p:ext uri="{BB962C8B-B14F-4D97-AF65-F5344CB8AC3E}">
        <p14:creationId xmlns:p14="http://schemas.microsoft.com/office/powerpoint/2010/main" val="427728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0">
                <a:solidFill>
                  <a:srgbClr val="7B1E5C"/>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1">
                <a:solidFill>
                  <a:srgbClr val="657CBD"/>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37891" y="6459785"/>
            <a:ext cx="4371098" cy="365125"/>
          </a:xfrm>
        </p:spPr>
        <p:txBody>
          <a:bodyPr/>
          <a:lstStyle/>
          <a:p>
            <a:endParaRPr lang="en-US"/>
          </a:p>
        </p:txBody>
      </p:sp>
    </p:spTree>
    <p:extLst>
      <p:ext uri="{BB962C8B-B14F-4D97-AF65-F5344CB8AC3E}">
        <p14:creationId xmlns:p14="http://schemas.microsoft.com/office/powerpoint/2010/main" val="421804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126654"/>
            <a:ext cx="10058400" cy="3566160"/>
          </a:xfrm>
          <a:ln>
            <a:solidFill>
              <a:srgbClr val="093266"/>
            </a:solidFill>
          </a:ln>
        </p:spPr>
        <p:txBody>
          <a:bodyPr anchor="b" anchorCtr="0">
            <a:normAutofit/>
          </a:bodyPr>
          <a:lstStyle>
            <a:lvl1pPr>
              <a:lnSpc>
                <a:spcPct val="85000"/>
              </a:lnSpc>
              <a:defRPr sz="8000" b="0">
                <a:solidFill>
                  <a:srgbClr val="093266"/>
                </a:solidFill>
                <a:latin typeface="+mj-lt"/>
              </a:defRPr>
            </a:lvl1pPr>
          </a:lstStyle>
          <a:p>
            <a:r>
              <a:rPr lang="en-US"/>
              <a:t>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F1B51C"/>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rgbClr val="10C736"/>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4CDD339B-31FA-4C0D-B7A4-6D525D1D1A30}"/>
              </a:ext>
            </a:extLst>
          </p:cNvPr>
          <p:cNvSpPr txBox="1">
            <a:spLocks/>
          </p:cNvSpPr>
          <p:nvPr userDrawn="1"/>
        </p:nvSpPr>
        <p:spPr>
          <a:xfrm>
            <a:off x="10610376" y="644937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B08700-C7BB-440E-AC46-FEA0DC7DDD26}" type="slidenum">
              <a:rPr lang="en-US" smtClean="0"/>
              <a:pPr/>
              <a:t>‹#›</a:t>
            </a:fld>
            <a:endParaRPr lang="en-US"/>
          </a:p>
        </p:txBody>
      </p:sp>
    </p:spTree>
    <p:extLst>
      <p:ext uri="{BB962C8B-B14F-4D97-AF65-F5344CB8AC3E}">
        <p14:creationId xmlns:p14="http://schemas.microsoft.com/office/powerpoint/2010/main" val="150228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0">
                <a:solidFill>
                  <a:srgbClr val="093266"/>
                </a:solidFill>
                <a:latin typeface="+mj-lt"/>
              </a:defRPr>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b="1">
                <a:solidFill>
                  <a:srgbClr val="657CBD"/>
                </a:solidFill>
                <a:latin typeface="+mn-lt"/>
              </a:defRPr>
            </a:lvl1pPr>
            <a:lvl2pPr marL="384048" indent="-182880">
              <a:buClr>
                <a:srgbClr val="F1B51C"/>
              </a:buClr>
              <a:buFont typeface="Wingdings" panose="05000000000000000000" pitchFamily="2" charset="2"/>
              <a:buChar char="v"/>
              <a:defRPr>
                <a:latin typeface="+mn-lt"/>
              </a:defRPr>
            </a:lvl2pPr>
            <a:lvl3pPr marL="566928" indent="-182880">
              <a:buClr>
                <a:srgbClr val="F1B51C"/>
              </a:buClr>
              <a:buFont typeface="Wingdings" panose="05000000000000000000" pitchFamily="2" charset="2"/>
              <a:buChar char="v"/>
              <a:defRPr>
                <a:latin typeface="+mn-lt"/>
              </a:defRPr>
            </a:lvl3pPr>
            <a:lvl4pPr marL="749808" indent="-182880">
              <a:buClr>
                <a:srgbClr val="F1B51C"/>
              </a:buClr>
              <a:buFont typeface="Wingdings" panose="05000000000000000000" pitchFamily="2" charset="2"/>
              <a:buChar char="v"/>
              <a:defRPr>
                <a:latin typeface="+mn-lt"/>
              </a:defRPr>
            </a:lvl4pPr>
            <a:lvl5pPr marL="932688" indent="-182880">
              <a:buClr>
                <a:srgbClr val="F1B51C"/>
              </a:buClr>
              <a:buFont typeface="Wingdings" panose="05000000000000000000" pitchFamily="2" charset="2"/>
              <a:buChar char="v"/>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b="1">
                <a:solidFill>
                  <a:srgbClr val="657CBD"/>
                </a:solidFill>
                <a:latin typeface="+mn-lt"/>
              </a:defRPr>
            </a:lvl1pPr>
            <a:lvl2pPr marL="384048" indent="-182880">
              <a:buClr>
                <a:srgbClr val="F1B51C"/>
              </a:buClr>
              <a:buFont typeface="Wingdings" panose="05000000000000000000" pitchFamily="2" charset="2"/>
              <a:buChar char="v"/>
              <a:defRPr>
                <a:latin typeface="+mn-lt"/>
              </a:defRPr>
            </a:lvl2pPr>
            <a:lvl3pPr marL="566928" indent="-182880">
              <a:buClr>
                <a:srgbClr val="F1B51C"/>
              </a:buClr>
              <a:buFont typeface="Wingdings" panose="05000000000000000000" pitchFamily="2" charset="2"/>
              <a:buChar char="v"/>
              <a:defRPr>
                <a:latin typeface="+mn-lt"/>
              </a:defRPr>
            </a:lvl3pPr>
            <a:lvl4pPr marL="749808" indent="-182880">
              <a:buClr>
                <a:srgbClr val="F1B51C"/>
              </a:buClr>
              <a:buFont typeface="Wingdings" panose="05000000000000000000" pitchFamily="2" charset="2"/>
              <a:buChar char="v"/>
              <a:defRPr>
                <a:latin typeface="+mn-lt"/>
              </a:defRPr>
            </a:lvl4pPr>
            <a:lvl5pPr marL="932688" indent="-182880">
              <a:buClr>
                <a:srgbClr val="F1B51C"/>
              </a:buClr>
              <a:buFont typeface="Wingdings" panose="05000000000000000000" pitchFamily="2" charset="2"/>
              <a:buChar char="v"/>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AE2FA223-83A2-48BC-A543-F540ABFC98F1}"/>
              </a:ext>
            </a:extLst>
          </p:cNvPr>
          <p:cNvSpPr>
            <a:spLocks noGrp="1"/>
          </p:cNvSpPr>
          <p:nvPr>
            <p:ph type="ftr" sz="quarter" idx="11"/>
          </p:nvPr>
        </p:nvSpPr>
        <p:spPr>
          <a:xfrm>
            <a:off x="3686185" y="6459785"/>
            <a:ext cx="4822804" cy="365125"/>
          </a:xfrm>
        </p:spPr>
        <p:txBody>
          <a:bodyPr/>
          <a:lstStyle/>
          <a:p>
            <a:endParaRPr lang="en-US"/>
          </a:p>
        </p:txBody>
      </p:sp>
    </p:spTree>
    <p:extLst>
      <p:ext uri="{BB962C8B-B14F-4D97-AF65-F5344CB8AC3E}">
        <p14:creationId xmlns:p14="http://schemas.microsoft.com/office/powerpoint/2010/main" val="73214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0">
                <a:solidFill>
                  <a:srgbClr val="093266"/>
                </a:solidFill>
                <a:latin typeface="+mj-lt"/>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1" cap="all" baseline="0">
                <a:solidFill>
                  <a:srgbClr val="657C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1" cap="all" baseline="0">
                <a:solidFill>
                  <a:srgbClr val="657C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0C9D73C-329A-45B1-BEC5-8E3E868766BE}"/>
              </a:ext>
            </a:extLst>
          </p:cNvPr>
          <p:cNvSpPr>
            <a:spLocks noGrp="1"/>
          </p:cNvSpPr>
          <p:nvPr>
            <p:ph type="ftr" sz="quarter" idx="11"/>
          </p:nvPr>
        </p:nvSpPr>
        <p:spPr>
          <a:xfrm>
            <a:off x="3686185" y="6459785"/>
            <a:ext cx="4822804" cy="365125"/>
          </a:xfrm>
        </p:spPr>
        <p:txBody>
          <a:bodyPr/>
          <a:lstStyle/>
          <a:p>
            <a:endParaRPr lang="en-US"/>
          </a:p>
        </p:txBody>
      </p:sp>
    </p:spTree>
    <p:extLst>
      <p:ext uri="{BB962C8B-B14F-4D97-AF65-F5344CB8AC3E}">
        <p14:creationId xmlns:p14="http://schemas.microsoft.com/office/powerpoint/2010/main" val="51843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93266"/>
                </a:solidFill>
                <a:latin typeface="+mj-lt"/>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7170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CF83ED2-F7B2-4454-96C1-2443A20A7320}"/>
              </a:ext>
            </a:extLst>
          </p:cNvPr>
          <p:cNvSpPr>
            <a:spLocks noGrp="1"/>
          </p:cNvSpPr>
          <p:nvPr>
            <p:ph type="ftr" sz="quarter" idx="11"/>
          </p:nvPr>
        </p:nvSpPr>
        <p:spPr>
          <a:xfrm>
            <a:off x="3686185" y="6459785"/>
            <a:ext cx="4822804" cy="365125"/>
          </a:xfrm>
        </p:spPr>
        <p:txBody>
          <a:bodyPr/>
          <a:lstStyle/>
          <a:p>
            <a:endParaRPr lang="en-US"/>
          </a:p>
        </p:txBody>
      </p:sp>
    </p:spTree>
    <p:extLst>
      <p:ext uri="{BB962C8B-B14F-4D97-AF65-F5344CB8AC3E}">
        <p14:creationId xmlns:p14="http://schemas.microsoft.com/office/powerpoint/2010/main" val="332543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mj-lt"/>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b="1">
                <a:solidFill>
                  <a:srgbClr val="657CBD"/>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b="0">
                <a:solidFill>
                  <a:srgbClr val="FFFFFF"/>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a:extLst>
              <a:ext uri="{FF2B5EF4-FFF2-40B4-BE49-F238E27FC236}">
                <a16:creationId xmlns:a16="http://schemas.microsoft.com/office/drawing/2014/main" id="{66DE886F-698C-467C-B1D5-33F28C45BD9A}"/>
              </a:ext>
            </a:extLst>
          </p:cNvPr>
          <p:cNvSpPr/>
          <p:nvPr userDrawn="1"/>
        </p:nvSpPr>
        <p:spPr>
          <a:xfrm>
            <a:off x="1" y="6358324"/>
            <a:ext cx="12192000" cy="49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4">
            <a:extLst>
              <a:ext uri="{FF2B5EF4-FFF2-40B4-BE49-F238E27FC236}">
                <a16:creationId xmlns:a16="http://schemas.microsoft.com/office/drawing/2014/main" id="{65CAFBCD-7B47-4FD2-9F8D-781D3E64A280}"/>
              </a:ext>
            </a:extLst>
          </p:cNvPr>
          <p:cNvSpPr>
            <a:spLocks noGrp="1"/>
          </p:cNvSpPr>
          <p:nvPr>
            <p:ph type="ftr" sz="quarter" idx="11"/>
          </p:nvPr>
        </p:nvSpPr>
        <p:spPr>
          <a:xfrm>
            <a:off x="4237167" y="6463351"/>
            <a:ext cx="4822804" cy="365125"/>
          </a:xfrm>
        </p:spPr>
        <p:txBody>
          <a:bodyPr/>
          <a:lstStyle/>
          <a:p>
            <a:endParaRPr lang="en-US"/>
          </a:p>
        </p:txBody>
      </p:sp>
      <p:pic>
        <p:nvPicPr>
          <p:cNvPr id="14" name="Picture 13" descr="A picture containing text&#10;&#10;Description automatically generated">
            <a:extLst>
              <a:ext uri="{FF2B5EF4-FFF2-40B4-BE49-F238E27FC236}">
                <a16:creationId xmlns:a16="http://schemas.microsoft.com/office/drawing/2014/main" id="{9159F0DE-89D4-44B5-B756-D1A53181B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599" y="6398290"/>
            <a:ext cx="1261622" cy="405131"/>
          </a:xfrm>
          <a:prstGeom prst="rect">
            <a:avLst/>
          </a:prstGeom>
        </p:spPr>
      </p:pic>
      <p:sp>
        <p:nvSpPr>
          <p:cNvPr id="16" name="Rectangle 15">
            <a:extLst>
              <a:ext uri="{FF2B5EF4-FFF2-40B4-BE49-F238E27FC236}">
                <a16:creationId xmlns:a16="http://schemas.microsoft.com/office/drawing/2014/main" id="{8ADAA454-25FF-4E6E-B7D0-1CBE9BE3313D}"/>
              </a:ext>
            </a:extLst>
          </p:cNvPr>
          <p:cNvSpPr/>
          <p:nvPr userDrawn="1"/>
        </p:nvSpPr>
        <p:spPr>
          <a:xfrm>
            <a:off x="-35383" y="6313398"/>
            <a:ext cx="1231762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Slide Number Placeholder 5">
            <a:extLst>
              <a:ext uri="{FF2B5EF4-FFF2-40B4-BE49-F238E27FC236}">
                <a16:creationId xmlns:a16="http://schemas.microsoft.com/office/drawing/2014/main" id="{79867CF6-CA1C-48FF-AF3C-240A7F69E678}"/>
              </a:ext>
            </a:extLst>
          </p:cNvPr>
          <p:cNvSpPr txBox="1">
            <a:spLocks/>
          </p:cNvSpPr>
          <p:nvPr userDrawn="1"/>
        </p:nvSpPr>
        <p:spPr>
          <a:xfrm>
            <a:off x="10610376" y="644937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B08700-C7BB-440E-AC46-FEA0DC7DDD26}" type="slidenum">
              <a:rPr lang="en-US" smtClean="0"/>
              <a:pPr/>
              <a:t>‹#›</a:t>
            </a:fld>
            <a:endParaRPr lang="en-US"/>
          </a:p>
        </p:txBody>
      </p:sp>
    </p:spTree>
    <p:extLst>
      <p:ext uri="{BB962C8B-B14F-4D97-AF65-F5344CB8AC3E}">
        <p14:creationId xmlns:p14="http://schemas.microsoft.com/office/powerpoint/2010/main" val="41138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b="0">
                <a:solidFill>
                  <a:srgbClr val="FFFFFF"/>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4">
            <a:extLst>
              <a:ext uri="{FF2B5EF4-FFF2-40B4-BE49-F238E27FC236}">
                <a16:creationId xmlns:a16="http://schemas.microsoft.com/office/drawing/2014/main" id="{9020BA16-7E20-417E-B704-33C4B81966CE}"/>
              </a:ext>
            </a:extLst>
          </p:cNvPr>
          <p:cNvSpPr>
            <a:spLocks noGrp="1"/>
          </p:cNvSpPr>
          <p:nvPr>
            <p:ph type="ftr" sz="quarter" idx="11"/>
          </p:nvPr>
        </p:nvSpPr>
        <p:spPr>
          <a:xfrm>
            <a:off x="3686185" y="6459785"/>
            <a:ext cx="4822804" cy="365125"/>
          </a:xfrm>
        </p:spPr>
        <p:txBody>
          <a:bodyPr/>
          <a:lstStyle/>
          <a:p>
            <a:endParaRPr lang="en-US"/>
          </a:p>
        </p:txBody>
      </p:sp>
      <p:pic>
        <p:nvPicPr>
          <p:cNvPr id="14" name="Picture 13" descr="A picture containing text&#10;&#10;Description automatically generated">
            <a:extLst>
              <a:ext uri="{FF2B5EF4-FFF2-40B4-BE49-F238E27FC236}">
                <a16:creationId xmlns:a16="http://schemas.microsoft.com/office/drawing/2014/main" id="{3F98A298-CAB5-495F-BF55-4F54305913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599" y="6398290"/>
            <a:ext cx="1261622" cy="405131"/>
          </a:xfrm>
          <a:prstGeom prst="rect">
            <a:avLst/>
          </a:prstGeom>
        </p:spPr>
      </p:pic>
      <p:sp>
        <p:nvSpPr>
          <p:cNvPr id="16" name="Slide Number Placeholder 5">
            <a:extLst>
              <a:ext uri="{FF2B5EF4-FFF2-40B4-BE49-F238E27FC236}">
                <a16:creationId xmlns:a16="http://schemas.microsoft.com/office/drawing/2014/main" id="{1963D822-C9DA-4FA1-930C-75D6B802E507}"/>
              </a:ext>
            </a:extLst>
          </p:cNvPr>
          <p:cNvSpPr txBox="1">
            <a:spLocks/>
          </p:cNvSpPr>
          <p:nvPr userDrawn="1"/>
        </p:nvSpPr>
        <p:spPr>
          <a:xfrm>
            <a:off x="10610376" y="644937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B08700-C7BB-440E-AC46-FEA0DC7DDD26}" type="slidenum">
              <a:rPr lang="en-US" smtClean="0"/>
              <a:pPr/>
              <a:t>‹#›</a:t>
            </a:fld>
            <a:endParaRPr lang="en-US"/>
          </a:p>
        </p:txBody>
      </p:sp>
    </p:spTree>
    <p:extLst>
      <p:ext uri="{BB962C8B-B14F-4D97-AF65-F5344CB8AC3E}">
        <p14:creationId xmlns:p14="http://schemas.microsoft.com/office/powerpoint/2010/main" val="255563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AE63BE9-81D0-49C4-99A0-3E0CDAC65FB1}"/>
              </a:ext>
            </a:extLst>
          </p:cNvPr>
          <p:cNvGrpSpPr/>
          <p:nvPr userDrawn="1"/>
        </p:nvGrpSpPr>
        <p:grpSpPr>
          <a:xfrm>
            <a:off x="-224432" y="5531911"/>
            <a:ext cx="12675049" cy="955977"/>
            <a:chOff x="-137203" y="5531911"/>
            <a:chExt cx="12675049" cy="955977"/>
          </a:xfrm>
        </p:grpSpPr>
        <p:grpSp>
          <p:nvGrpSpPr>
            <p:cNvPr id="183" name="Group 182">
              <a:extLst>
                <a:ext uri="{FF2B5EF4-FFF2-40B4-BE49-F238E27FC236}">
                  <a16:creationId xmlns:a16="http://schemas.microsoft.com/office/drawing/2014/main" id="{05827937-DCF5-499A-9DF3-CCA5B0E1294B}"/>
                </a:ext>
              </a:extLst>
            </p:cNvPr>
            <p:cNvGrpSpPr/>
            <p:nvPr userDrawn="1"/>
          </p:nvGrpSpPr>
          <p:grpSpPr>
            <a:xfrm>
              <a:off x="181223" y="5531911"/>
              <a:ext cx="12356623" cy="955977"/>
              <a:chOff x="181223" y="5531911"/>
              <a:chExt cx="12356623" cy="955977"/>
            </a:xfrm>
          </p:grpSpPr>
          <p:pic>
            <p:nvPicPr>
              <p:cNvPr id="70" name="Picture 69">
                <a:extLst>
                  <a:ext uri="{FF2B5EF4-FFF2-40B4-BE49-F238E27FC236}">
                    <a16:creationId xmlns:a16="http://schemas.microsoft.com/office/drawing/2014/main" id="{29DFEA0B-39ED-4071-8FC9-5B55209A7F93}"/>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6340213" y="5720086"/>
                <a:ext cx="705062" cy="736398"/>
              </a:xfrm>
              <a:prstGeom prst="rect">
                <a:avLst/>
              </a:prstGeom>
            </p:spPr>
          </p:pic>
          <p:pic>
            <p:nvPicPr>
              <p:cNvPr id="72" name="Picture 71">
                <a:extLst>
                  <a:ext uri="{FF2B5EF4-FFF2-40B4-BE49-F238E27FC236}">
                    <a16:creationId xmlns:a16="http://schemas.microsoft.com/office/drawing/2014/main" id="{98F38905-F6CE-4E5E-BE75-D7602B51A232}"/>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6010472" y="5561120"/>
                <a:ext cx="705062" cy="736398"/>
              </a:xfrm>
              <a:prstGeom prst="rect">
                <a:avLst/>
              </a:prstGeom>
            </p:spPr>
          </p:pic>
          <p:pic>
            <p:nvPicPr>
              <p:cNvPr id="74" name="Picture 73">
                <a:extLst>
                  <a:ext uri="{FF2B5EF4-FFF2-40B4-BE49-F238E27FC236}">
                    <a16:creationId xmlns:a16="http://schemas.microsoft.com/office/drawing/2014/main" id="{D5254B01-79AB-41A0-913D-F5ABC05ECCBC}"/>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5685109" y="5707427"/>
                <a:ext cx="705062" cy="736398"/>
              </a:xfrm>
              <a:prstGeom prst="rect">
                <a:avLst/>
              </a:prstGeom>
            </p:spPr>
          </p:pic>
          <p:pic>
            <p:nvPicPr>
              <p:cNvPr id="76" name="Picture 75">
                <a:extLst>
                  <a:ext uri="{FF2B5EF4-FFF2-40B4-BE49-F238E27FC236}">
                    <a16:creationId xmlns:a16="http://schemas.microsoft.com/office/drawing/2014/main" id="{BDDC02AF-4814-45C4-ACAC-951934EFADD2}"/>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5366682" y="5531911"/>
                <a:ext cx="705062" cy="736398"/>
              </a:xfrm>
              <a:prstGeom prst="rect">
                <a:avLst/>
              </a:prstGeom>
            </p:spPr>
          </p:pic>
          <p:pic>
            <p:nvPicPr>
              <p:cNvPr id="78" name="Picture 77">
                <a:extLst>
                  <a:ext uri="{FF2B5EF4-FFF2-40B4-BE49-F238E27FC236}">
                    <a16:creationId xmlns:a16="http://schemas.microsoft.com/office/drawing/2014/main" id="{AB31BF0B-7439-4841-9A6C-8FC9C723892E}"/>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5048256" y="5725410"/>
                <a:ext cx="705062" cy="736398"/>
              </a:xfrm>
              <a:prstGeom prst="rect">
                <a:avLst/>
              </a:prstGeom>
            </p:spPr>
          </p:pic>
          <p:pic>
            <p:nvPicPr>
              <p:cNvPr id="32" name="Picture 31">
                <a:extLst>
                  <a:ext uri="{FF2B5EF4-FFF2-40B4-BE49-F238E27FC236}">
                    <a16:creationId xmlns:a16="http://schemas.microsoft.com/office/drawing/2014/main" id="{54F61193-3709-4624-BA7E-F007FC426EFA}"/>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4693056" y="5581875"/>
                <a:ext cx="705062" cy="736398"/>
              </a:xfrm>
              <a:prstGeom prst="rect">
                <a:avLst/>
              </a:prstGeom>
            </p:spPr>
          </p:pic>
          <p:pic>
            <p:nvPicPr>
              <p:cNvPr id="34" name="Picture 33">
                <a:extLst>
                  <a:ext uri="{FF2B5EF4-FFF2-40B4-BE49-F238E27FC236}">
                    <a16:creationId xmlns:a16="http://schemas.microsoft.com/office/drawing/2014/main" id="{44EB34E0-1DED-4EED-8B90-838252CBD852}"/>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4367693" y="5728182"/>
                <a:ext cx="705062" cy="736398"/>
              </a:xfrm>
              <a:prstGeom prst="rect">
                <a:avLst/>
              </a:prstGeom>
            </p:spPr>
          </p:pic>
          <p:pic>
            <p:nvPicPr>
              <p:cNvPr id="36" name="Picture 35">
                <a:extLst>
                  <a:ext uri="{FF2B5EF4-FFF2-40B4-BE49-F238E27FC236}">
                    <a16:creationId xmlns:a16="http://schemas.microsoft.com/office/drawing/2014/main" id="{64B66C7E-0908-4C11-9F99-94FF2EEB77A4}"/>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4049266" y="5552666"/>
                <a:ext cx="705062" cy="736398"/>
              </a:xfrm>
              <a:prstGeom prst="rect">
                <a:avLst/>
              </a:prstGeom>
            </p:spPr>
          </p:pic>
          <p:pic>
            <p:nvPicPr>
              <p:cNvPr id="38" name="Picture 37">
                <a:extLst>
                  <a:ext uri="{FF2B5EF4-FFF2-40B4-BE49-F238E27FC236}">
                    <a16:creationId xmlns:a16="http://schemas.microsoft.com/office/drawing/2014/main" id="{37E46E81-9532-4E14-94C7-587F6EB00DE4}"/>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3730840" y="5746165"/>
                <a:ext cx="705062" cy="736398"/>
              </a:xfrm>
              <a:prstGeom prst="rect">
                <a:avLst/>
              </a:prstGeom>
            </p:spPr>
          </p:pic>
          <p:pic>
            <p:nvPicPr>
              <p:cNvPr id="40" name="Picture 39">
                <a:extLst>
                  <a:ext uri="{FF2B5EF4-FFF2-40B4-BE49-F238E27FC236}">
                    <a16:creationId xmlns:a16="http://schemas.microsoft.com/office/drawing/2014/main" id="{45764CF3-3CE4-42C3-A4EB-3125387481EF}"/>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3401099" y="5587199"/>
                <a:ext cx="705062" cy="736398"/>
              </a:xfrm>
              <a:prstGeom prst="rect">
                <a:avLst/>
              </a:prstGeom>
            </p:spPr>
          </p:pic>
          <p:pic>
            <p:nvPicPr>
              <p:cNvPr id="42" name="Picture 41">
                <a:extLst>
                  <a:ext uri="{FF2B5EF4-FFF2-40B4-BE49-F238E27FC236}">
                    <a16:creationId xmlns:a16="http://schemas.microsoft.com/office/drawing/2014/main" id="{B0481CF2-C91F-42A3-8BD0-815D6B401CBF}"/>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3075736" y="5733506"/>
                <a:ext cx="705062" cy="736398"/>
              </a:xfrm>
              <a:prstGeom prst="rect">
                <a:avLst/>
              </a:prstGeom>
            </p:spPr>
          </p:pic>
          <p:pic>
            <p:nvPicPr>
              <p:cNvPr id="44" name="Picture 43">
                <a:extLst>
                  <a:ext uri="{FF2B5EF4-FFF2-40B4-BE49-F238E27FC236}">
                    <a16:creationId xmlns:a16="http://schemas.microsoft.com/office/drawing/2014/main" id="{6AB1362D-E0D6-4A4F-9069-99DC5B6A6AD9}"/>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2757309" y="5557990"/>
                <a:ext cx="705062" cy="736398"/>
              </a:xfrm>
              <a:prstGeom prst="rect">
                <a:avLst/>
              </a:prstGeom>
            </p:spPr>
          </p:pic>
          <p:pic>
            <p:nvPicPr>
              <p:cNvPr id="46" name="Picture 45">
                <a:extLst>
                  <a:ext uri="{FF2B5EF4-FFF2-40B4-BE49-F238E27FC236}">
                    <a16:creationId xmlns:a16="http://schemas.microsoft.com/office/drawing/2014/main" id="{D237FD33-F2F3-4232-9404-34C0045C3322}"/>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2438883" y="5751489"/>
                <a:ext cx="705062" cy="736398"/>
              </a:xfrm>
              <a:prstGeom prst="rect">
                <a:avLst/>
              </a:prstGeom>
            </p:spPr>
          </p:pic>
          <p:pic>
            <p:nvPicPr>
              <p:cNvPr id="24" name="Picture 23">
                <a:extLst>
                  <a:ext uri="{FF2B5EF4-FFF2-40B4-BE49-F238E27FC236}">
                    <a16:creationId xmlns:a16="http://schemas.microsoft.com/office/drawing/2014/main" id="{DD71C7BD-81DF-4C86-B4F3-90D0C98D857D}"/>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2116970" y="5581876"/>
                <a:ext cx="705062" cy="736398"/>
              </a:xfrm>
              <a:prstGeom prst="rect">
                <a:avLst/>
              </a:prstGeom>
            </p:spPr>
          </p:pic>
          <p:pic>
            <p:nvPicPr>
              <p:cNvPr id="26" name="Picture 25">
                <a:extLst>
                  <a:ext uri="{FF2B5EF4-FFF2-40B4-BE49-F238E27FC236}">
                    <a16:creationId xmlns:a16="http://schemas.microsoft.com/office/drawing/2014/main" id="{68E76E8E-C198-422F-9BF6-B33CCAC921A5}"/>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791607" y="5728183"/>
                <a:ext cx="705062" cy="736398"/>
              </a:xfrm>
              <a:prstGeom prst="rect">
                <a:avLst/>
              </a:prstGeom>
            </p:spPr>
          </p:pic>
          <p:pic>
            <p:nvPicPr>
              <p:cNvPr id="28" name="Picture 27">
                <a:extLst>
                  <a:ext uri="{FF2B5EF4-FFF2-40B4-BE49-F238E27FC236}">
                    <a16:creationId xmlns:a16="http://schemas.microsoft.com/office/drawing/2014/main" id="{E7C9BD49-CD3C-46F8-91C6-BF84D74157F0}"/>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473180" y="5552667"/>
                <a:ext cx="705062" cy="736398"/>
              </a:xfrm>
              <a:prstGeom prst="rect">
                <a:avLst/>
              </a:prstGeom>
            </p:spPr>
          </p:pic>
          <p:pic>
            <p:nvPicPr>
              <p:cNvPr id="30" name="Picture 29">
                <a:extLst>
                  <a:ext uri="{FF2B5EF4-FFF2-40B4-BE49-F238E27FC236}">
                    <a16:creationId xmlns:a16="http://schemas.microsoft.com/office/drawing/2014/main" id="{93F3FA83-9865-4251-BBD7-3F6B2BA3479F}"/>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154754" y="5746166"/>
                <a:ext cx="705062" cy="736398"/>
              </a:xfrm>
              <a:prstGeom prst="rect">
                <a:avLst/>
              </a:prstGeom>
            </p:spPr>
          </p:pic>
          <p:pic>
            <p:nvPicPr>
              <p:cNvPr id="22" name="Picture 21">
                <a:extLst>
                  <a:ext uri="{FF2B5EF4-FFF2-40B4-BE49-F238E27FC236}">
                    <a16:creationId xmlns:a16="http://schemas.microsoft.com/office/drawing/2014/main" id="{F93EC3AC-818B-4BA9-93D5-6EA295400CFE}"/>
                  </a:ext>
                </a:extLst>
              </p:cNvPr>
              <p:cNvPicPr>
                <a:picLocks noChangeAspect="1"/>
              </p:cNvPicPr>
              <p:nvPr userDrawn="1"/>
            </p:nvPicPr>
            <p:blipFill>
              <a:blip r:embed="rId13">
                <a:duotone>
                  <a:schemeClr val="accent3">
                    <a:shade val="45000"/>
                    <a:satMod val="135000"/>
                  </a:schemeClr>
                  <a:prstClr val="white"/>
                </a:duotone>
                <a:alphaModFix amt="7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825013" y="5587200"/>
                <a:ext cx="705062" cy="736398"/>
              </a:xfrm>
              <a:prstGeom prst="rect">
                <a:avLst/>
              </a:prstGeom>
            </p:spPr>
          </p:pic>
          <p:pic>
            <p:nvPicPr>
              <p:cNvPr id="14" name="Picture 13">
                <a:extLst>
                  <a:ext uri="{FF2B5EF4-FFF2-40B4-BE49-F238E27FC236}">
                    <a16:creationId xmlns:a16="http://schemas.microsoft.com/office/drawing/2014/main" id="{57E66F1A-250E-4513-82E5-923286BA60DA}"/>
                  </a:ext>
                </a:extLst>
              </p:cNvPr>
              <p:cNvPicPr>
                <a:picLocks noChangeAspect="1"/>
              </p:cNvPicPr>
              <p:nvPr userDrawn="1"/>
            </p:nvPicPr>
            <p:blipFill>
              <a:blip r:embed="rId13">
                <a:duotone>
                  <a:schemeClr val="accent3">
                    <a:shade val="45000"/>
                    <a:satMod val="135000"/>
                  </a:schemeClr>
                  <a:prstClr val="white"/>
                </a:duotone>
                <a:alphaModFix amt="85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499650" y="5733507"/>
                <a:ext cx="705062" cy="736398"/>
              </a:xfrm>
              <a:prstGeom prst="rect">
                <a:avLst/>
              </a:prstGeom>
            </p:spPr>
          </p:pic>
          <p:pic>
            <p:nvPicPr>
              <p:cNvPr id="12" name="Picture 11">
                <a:extLst>
                  <a:ext uri="{FF2B5EF4-FFF2-40B4-BE49-F238E27FC236}">
                    <a16:creationId xmlns:a16="http://schemas.microsoft.com/office/drawing/2014/main" id="{BB00B281-11AB-429D-945C-E5EB4895F745}"/>
                  </a:ext>
                </a:extLst>
              </p:cNvPr>
              <p:cNvPicPr>
                <a:picLocks noChangeAspect="1"/>
              </p:cNvPicPr>
              <p:nvPr userDrawn="1"/>
            </p:nvPicPr>
            <p:blipFill>
              <a:blip r:embed="rId13">
                <a:duotone>
                  <a:schemeClr val="accent3">
                    <a:shade val="45000"/>
                    <a:satMod val="135000"/>
                  </a:schemeClr>
                  <a:prstClr val="white"/>
                </a:duotone>
                <a:alphaModFix/>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81223" y="5557991"/>
                <a:ext cx="705062" cy="736398"/>
              </a:xfrm>
              <a:prstGeom prst="rect">
                <a:avLst/>
              </a:prstGeom>
            </p:spPr>
          </p:pic>
          <p:pic>
            <p:nvPicPr>
              <p:cNvPr id="146" name="Picture 145">
                <a:extLst>
                  <a:ext uri="{FF2B5EF4-FFF2-40B4-BE49-F238E27FC236}">
                    <a16:creationId xmlns:a16="http://schemas.microsoft.com/office/drawing/2014/main" id="{E4541D2E-467E-459B-895D-E8936EDC4CA5}"/>
                  </a:ext>
                </a:extLst>
              </p:cNvPr>
              <p:cNvPicPr>
                <a:picLocks noChangeAspect="1"/>
              </p:cNvPicPr>
              <p:nvPr userDrawn="1"/>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1832784" y="5561121"/>
                <a:ext cx="705062" cy="736398"/>
              </a:xfrm>
              <a:prstGeom prst="rect">
                <a:avLst/>
              </a:prstGeom>
            </p:spPr>
          </p:pic>
          <p:pic>
            <p:nvPicPr>
              <p:cNvPr id="148" name="Picture 147">
                <a:extLst>
                  <a:ext uri="{FF2B5EF4-FFF2-40B4-BE49-F238E27FC236}">
                    <a16:creationId xmlns:a16="http://schemas.microsoft.com/office/drawing/2014/main" id="{CAAFBACD-1C0A-42BA-B19C-10528BDA3F26}"/>
                  </a:ext>
                </a:extLst>
              </p:cNvPr>
              <p:cNvPicPr>
                <a:picLocks noChangeAspect="1"/>
              </p:cNvPicPr>
              <p:nvPr userDrawn="1"/>
            </p:nvPicPr>
            <p:blipFill>
              <a:blip r:embed="rId13">
                <a:duotone>
                  <a:schemeClr val="accent3">
                    <a:shade val="45000"/>
                    <a:satMod val="135000"/>
                  </a:schemeClr>
                  <a:prstClr val="white"/>
                </a:duotone>
                <a:alphaModFix amt="85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1507421" y="5707428"/>
                <a:ext cx="705062" cy="736398"/>
              </a:xfrm>
              <a:prstGeom prst="rect">
                <a:avLst/>
              </a:prstGeom>
            </p:spPr>
          </p:pic>
          <p:pic>
            <p:nvPicPr>
              <p:cNvPr id="150" name="Picture 149">
                <a:extLst>
                  <a:ext uri="{FF2B5EF4-FFF2-40B4-BE49-F238E27FC236}">
                    <a16:creationId xmlns:a16="http://schemas.microsoft.com/office/drawing/2014/main" id="{DB6503D6-D40F-4D88-8E95-452831FBBFDE}"/>
                  </a:ext>
                </a:extLst>
              </p:cNvPr>
              <p:cNvPicPr>
                <a:picLocks noChangeAspect="1"/>
              </p:cNvPicPr>
              <p:nvPr userDrawn="1"/>
            </p:nvPicPr>
            <p:blipFill>
              <a:blip r:embed="rId13">
                <a:duotone>
                  <a:schemeClr val="accent3">
                    <a:shade val="45000"/>
                    <a:satMod val="135000"/>
                  </a:schemeClr>
                  <a:prstClr val="white"/>
                </a:duotone>
                <a:alphaModFix amt="7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1188994" y="5549330"/>
                <a:ext cx="705062" cy="736398"/>
              </a:xfrm>
              <a:prstGeom prst="rect">
                <a:avLst/>
              </a:prstGeom>
            </p:spPr>
          </p:pic>
          <p:pic>
            <p:nvPicPr>
              <p:cNvPr id="152" name="Picture 151">
                <a:extLst>
                  <a:ext uri="{FF2B5EF4-FFF2-40B4-BE49-F238E27FC236}">
                    <a16:creationId xmlns:a16="http://schemas.microsoft.com/office/drawing/2014/main" id="{FCDE90D0-ADF0-45B0-8929-7436E3E37045}"/>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0870568" y="5725411"/>
                <a:ext cx="705062" cy="736398"/>
              </a:xfrm>
              <a:prstGeom prst="rect">
                <a:avLst/>
              </a:prstGeom>
            </p:spPr>
          </p:pic>
          <p:pic>
            <p:nvPicPr>
              <p:cNvPr id="154" name="Picture 153">
                <a:extLst>
                  <a:ext uri="{FF2B5EF4-FFF2-40B4-BE49-F238E27FC236}">
                    <a16:creationId xmlns:a16="http://schemas.microsoft.com/office/drawing/2014/main" id="{FEDBB1CE-79DF-481C-AE64-97AC891A5995}"/>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0515368" y="5581876"/>
                <a:ext cx="705062" cy="736398"/>
              </a:xfrm>
              <a:prstGeom prst="rect">
                <a:avLst/>
              </a:prstGeom>
            </p:spPr>
          </p:pic>
          <p:pic>
            <p:nvPicPr>
              <p:cNvPr id="156" name="Picture 155">
                <a:extLst>
                  <a:ext uri="{FF2B5EF4-FFF2-40B4-BE49-F238E27FC236}">
                    <a16:creationId xmlns:a16="http://schemas.microsoft.com/office/drawing/2014/main" id="{F309FEE9-E03E-458B-B66C-34C3E3FF03BE}"/>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0190005" y="5728183"/>
                <a:ext cx="705062" cy="736398"/>
              </a:xfrm>
              <a:prstGeom prst="rect">
                <a:avLst/>
              </a:prstGeom>
            </p:spPr>
          </p:pic>
          <p:pic>
            <p:nvPicPr>
              <p:cNvPr id="158" name="Picture 157">
                <a:extLst>
                  <a:ext uri="{FF2B5EF4-FFF2-40B4-BE49-F238E27FC236}">
                    <a16:creationId xmlns:a16="http://schemas.microsoft.com/office/drawing/2014/main" id="{34A2F4BB-D159-42C5-BF57-5E42553DB0F7}"/>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9871578" y="5552667"/>
                <a:ext cx="705062" cy="736398"/>
              </a:xfrm>
              <a:prstGeom prst="rect">
                <a:avLst/>
              </a:prstGeom>
            </p:spPr>
          </p:pic>
          <p:pic>
            <p:nvPicPr>
              <p:cNvPr id="160" name="Picture 159">
                <a:extLst>
                  <a:ext uri="{FF2B5EF4-FFF2-40B4-BE49-F238E27FC236}">
                    <a16:creationId xmlns:a16="http://schemas.microsoft.com/office/drawing/2014/main" id="{21313BCE-B29A-460B-BBE9-4EF6F67D9511}"/>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9553152" y="5746166"/>
                <a:ext cx="705062" cy="736398"/>
              </a:xfrm>
              <a:prstGeom prst="rect">
                <a:avLst/>
              </a:prstGeom>
            </p:spPr>
          </p:pic>
          <p:pic>
            <p:nvPicPr>
              <p:cNvPr id="162" name="Picture 161">
                <a:extLst>
                  <a:ext uri="{FF2B5EF4-FFF2-40B4-BE49-F238E27FC236}">
                    <a16:creationId xmlns:a16="http://schemas.microsoft.com/office/drawing/2014/main" id="{2ACB29B9-173D-414F-AA6B-6619D6093702}"/>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9223411" y="5587200"/>
                <a:ext cx="705062" cy="736398"/>
              </a:xfrm>
              <a:prstGeom prst="rect">
                <a:avLst/>
              </a:prstGeom>
            </p:spPr>
          </p:pic>
          <p:pic>
            <p:nvPicPr>
              <p:cNvPr id="164" name="Picture 163">
                <a:extLst>
                  <a:ext uri="{FF2B5EF4-FFF2-40B4-BE49-F238E27FC236}">
                    <a16:creationId xmlns:a16="http://schemas.microsoft.com/office/drawing/2014/main" id="{13406C4C-A2B4-480E-A89B-F5973053B9E0}"/>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8898048" y="5733507"/>
                <a:ext cx="705062" cy="736398"/>
              </a:xfrm>
              <a:prstGeom prst="rect">
                <a:avLst/>
              </a:prstGeom>
            </p:spPr>
          </p:pic>
          <p:pic>
            <p:nvPicPr>
              <p:cNvPr id="166" name="Picture 165">
                <a:extLst>
                  <a:ext uri="{FF2B5EF4-FFF2-40B4-BE49-F238E27FC236}">
                    <a16:creationId xmlns:a16="http://schemas.microsoft.com/office/drawing/2014/main" id="{8CC3E4B6-63D7-4B8A-8810-E48BF6A80C57}"/>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8579621" y="5557991"/>
                <a:ext cx="705062" cy="736398"/>
              </a:xfrm>
              <a:prstGeom prst="rect">
                <a:avLst/>
              </a:prstGeom>
            </p:spPr>
          </p:pic>
          <p:pic>
            <p:nvPicPr>
              <p:cNvPr id="168" name="Picture 167">
                <a:extLst>
                  <a:ext uri="{FF2B5EF4-FFF2-40B4-BE49-F238E27FC236}">
                    <a16:creationId xmlns:a16="http://schemas.microsoft.com/office/drawing/2014/main" id="{D9D40F6D-FBE6-409A-9681-D68A9090D2E3}"/>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8261195" y="5751490"/>
                <a:ext cx="705062" cy="736398"/>
              </a:xfrm>
              <a:prstGeom prst="rect">
                <a:avLst/>
              </a:prstGeom>
            </p:spPr>
          </p:pic>
          <p:pic>
            <p:nvPicPr>
              <p:cNvPr id="170" name="Picture 169">
                <a:extLst>
                  <a:ext uri="{FF2B5EF4-FFF2-40B4-BE49-F238E27FC236}">
                    <a16:creationId xmlns:a16="http://schemas.microsoft.com/office/drawing/2014/main" id="{55610484-8D4F-4CC4-9CB9-806090E841E4}"/>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7939282" y="5581877"/>
                <a:ext cx="705062" cy="736398"/>
              </a:xfrm>
              <a:prstGeom prst="rect">
                <a:avLst/>
              </a:prstGeom>
            </p:spPr>
          </p:pic>
          <p:pic>
            <p:nvPicPr>
              <p:cNvPr id="172" name="Picture 171">
                <a:extLst>
                  <a:ext uri="{FF2B5EF4-FFF2-40B4-BE49-F238E27FC236}">
                    <a16:creationId xmlns:a16="http://schemas.microsoft.com/office/drawing/2014/main" id="{52201A6A-9320-49F6-8475-25E0B0CED58E}"/>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7613919" y="5728184"/>
                <a:ext cx="705062" cy="736398"/>
              </a:xfrm>
              <a:prstGeom prst="rect">
                <a:avLst/>
              </a:prstGeom>
            </p:spPr>
          </p:pic>
          <p:pic>
            <p:nvPicPr>
              <p:cNvPr id="174" name="Picture 173">
                <a:extLst>
                  <a:ext uri="{FF2B5EF4-FFF2-40B4-BE49-F238E27FC236}">
                    <a16:creationId xmlns:a16="http://schemas.microsoft.com/office/drawing/2014/main" id="{C9336A69-196B-4CB3-99B8-CDFEF90AD985}"/>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7295492" y="5552668"/>
                <a:ext cx="705062" cy="736398"/>
              </a:xfrm>
              <a:prstGeom prst="rect">
                <a:avLst/>
              </a:prstGeom>
            </p:spPr>
          </p:pic>
          <p:pic>
            <p:nvPicPr>
              <p:cNvPr id="176" name="Picture 175">
                <a:extLst>
                  <a:ext uri="{FF2B5EF4-FFF2-40B4-BE49-F238E27FC236}">
                    <a16:creationId xmlns:a16="http://schemas.microsoft.com/office/drawing/2014/main" id="{2509E149-2F3E-4CA8-8925-6CC5AD9AACC4}"/>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6977066" y="5746167"/>
                <a:ext cx="705062" cy="736398"/>
              </a:xfrm>
              <a:prstGeom prst="rect">
                <a:avLst/>
              </a:prstGeom>
            </p:spPr>
          </p:pic>
          <p:pic>
            <p:nvPicPr>
              <p:cNvPr id="178" name="Picture 177">
                <a:extLst>
                  <a:ext uri="{FF2B5EF4-FFF2-40B4-BE49-F238E27FC236}">
                    <a16:creationId xmlns:a16="http://schemas.microsoft.com/office/drawing/2014/main" id="{A03EF472-9B1C-4B20-BD1F-5E9040486AF6}"/>
                  </a:ext>
                </a:extLst>
              </p:cNvPr>
              <p:cNvPicPr>
                <a:picLocks noChangeAspect="1"/>
              </p:cNvPicPr>
              <p:nvPr userDrawn="1"/>
            </p:nvPicPr>
            <p:blipFill>
              <a:blip r:embed="rId13">
                <a:duotone>
                  <a:schemeClr val="accent3">
                    <a:shade val="45000"/>
                    <a:satMod val="135000"/>
                  </a:schemeClr>
                  <a:prstClr val="white"/>
                </a:duotone>
                <a:alphaModFix amt="50000"/>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6647325" y="5587201"/>
                <a:ext cx="705062" cy="736398"/>
              </a:xfrm>
              <a:prstGeom prst="rect">
                <a:avLst/>
              </a:prstGeom>
            </p:spPr>
          </p:pic>
        </p:grpSp>
        <p:pic>
          <p:nvPicPr>
            <p:cNvPr id="8" name="Picture 7">
              <a:extLst>
                <a:ext uri="{FF2B5EF4-FFF2-40B4-BE49-F238E27FC236}">
                  <a16:creationId xmlns:a16="http://schemas.microsoft.com/office/drawing/2014/main" id="{EF8983DA-CAAB-4B74-958A-3CF8A43059A1}"/>
                </a:ext>
              </a:extLst>
            </p:cNvPr>
            <p:cNvPicPr>
              <a:picLocks noChangeAspect="1"/>
            </p:cNvPicPr>
            <p:nvPr userDrawn="1"/>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ackgroundRemoval t="5745" b="90000" l="6444" r="91222">
                          <a14:foregroundMark x1="42778" y1="43191" x2="42778" y2="43191"/>
                          <a14:foregroundMark x1="34778" y1="50851" x2="34778" y2="50851"/>
                          <a14:foregroundMark x1="45889" y1="62872" x2="45889" y2="62872"/>
                          <a14:foregroundMark x1="54667" y1="56277" x2="54667" y2="56277"/>
                          <a14:foregroundMark x1="63111" y1="43936" x2="63111" y2="43936"/>
                          <a14:foregroundMark x1="51111" y1="31489" x2="51111" y2="31489"/>
                          <a14:foregroundMark x1="63778" y1="25106" x2="63778" y2="25106"/>
                          <a14:foregroundMark x1="74444" y1="34787" x2="74444" y2="34787"/>
                          <a14:foregroundMark x1="80778" y1="23936" x2="80778" y2="23936"/>
                          <a14:foregroundMark x1="71667" y1="16809" x2="71667" y2="16809"/>
                          <a14:foregroundMark x1="87889" y1="12553" x2="87889" y2="12553"/>
                          <a14:foregroundMark x1="91333" y1="5851" x2="91333" y2="5851"/>
                          <a14:foregroundMark x1="27556" y1="68511" x2="27556" y2="68511"/>
                          <a14:foregroundMark x1="6444" y1="86809" x2="6444" y2="86809"/>
                          <a14:backgroundMark x1="46556" y1="50000" x2="46556" y2="50000"/>
                          <a14:backgroundMark x1="37222" y1="58936" x2="37222" y2="58936"/>
                        </a14:backgroundRemoval>
                      </a14:imgEffect>
                    </a14:imgLayer>
                  </a14:imgProps>
                </a:ext>
              </a:extLst>
            </a:blip>
            <a:stretch>
              <a:fillRect/>
            </a:stretch>
          </p:blipFill>
          <p:spPr>
            <a:xfrm rot="18930101">
              <a:off x="-137203" y="5751490"/>
              <a:ext cx="705062" cy="736398"/>
            </a:xfrm>
            <a:prstGeom prst="rect">
              <a:avLst/>
            </a:prstGeom>
            <a:ln>
              <a:noFill/>
            </a:ln>
          </p:spPr>
        </p:pic>
      </p:grpSp>
      <p:sp>
        <p:nvSpPr>
          <p:cNvPr id="7" name="Rectangle 6"/>
          <p:cNvSpPr/>
          <p:nvPr/>
        </p:nvSpPr>
        <p:spPr>
          <a:xfrm>
            <a:off x="1" y="6358324"/>
            <a:ext cx="12192000" cy="49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383" y="6313398"/>
            <a:ext cx="1231762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09694" y="224312"/>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cxnSp>
        <p:nvCxnSpPr>
          <p:cNvPr id="10" name="Straight Connector 9"/>
          <p:cNvCxnSpPr/>
          <p:nvPr/>
        </p:nvCxnSpPr>
        <p:spPr>
          <a:xfrm>
            <a:off x="1193532" y="1737845"/>
            <a:ext cx="9966960" cy="0"/>
          </a:xfrm>
          <a:prstGeom prst="line">
            <a:avLst/>
          </a:prstGeom>
          <a:ln w="6350">
            <a:solidFill>
              <a:srgbClr val="10C736"/>
            </a:solidFill>
          </a:ln>
        </p:spPr>
        <p:style>
          <a:lnRef idx="1">
            <a:schemeClr val="accent1"/>
          </a:lnRef>
          <a:fillRef idx="0">
            <a:schemeClr val="accent1"/>
          </a:fillRef>
          <a:effectRef idx="0">
            <a:schemeClr val="accent1"/>
          </a:effectRef>
          <a:fontRef idx="minor">
            <a:schemeClr val="tx1"/>
          </a:fontRef>
        </p:style>
      </p:cxnSp>
      <p:pic>
        <p:nvPicPr>
          <p:cNvPr id="52" name="Picture 51" descr="A picture containing text&#10;&#10;Description automatically generated">
            <a:extLst>
              <a:ext uri="{FF2B5EF4-FFF2-40B4-BE49-F238E27FC236}">
                <a16:creationId xmlns:a16="http://schemas.microsoft.com/office/drawing/2014/main" id="{13D13FB1-6A45-4B9A-9BA7-C7635A6001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9599" y="6398290"/>
            <a:ext cx="1261622" cy="405131"/>
          </a:xfrm>
          <a:prstGeom prst="rect">
            <a:avLst/>
          </a:prstGeom>
        </p:spPr>
      </p:pic>
      <p:sp>
        <p:nvSpPr>
          <p:cNvPr id="54" name="Slide Number Placeholder 5">
            <a:extLst>
              <a:ext uri="{FF2B5EF4-FFF2-40B4-BE49-F238E27FC236}">
                <a16:creationId xmlns:a16="http://schemas.microsoft.com/office/drawing/2014/main" id="{2EC9D1DB-F2A8-45D5-BE77-C3DD32E5D9A9}"/>
              </a:ext>
            </a:extLst>
          </p:cNvPr>
          <p:cNvSpPr txBox="1">
            <a:spLocks/>
          </p:cNvSpPr>
          <p:nvPr userDrawn="1"/>
        </p:nvSpPr>
        <p:spPr>
          <a:xfrm>
            <a:off x="10610376" y="644937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B08700-C7BB-440E-AC46-FEA0DC7DDD26}" type="slidenum">
              <a:rPr lang="en-US" smtClean="0"/>
              <a:pPr/>
              <a:t>‹#›</a:t>
            </a:fld>
            <a:endParaRPr lang="en-US"/>
          </a:p>
        </p:txBody>
      </p:sp>
    </p:spTree>
    <p:extLst>
      <p:ext uri="{BB962C8B-B14F-4D97-AF65-F5344CB8AC3E}">
        <p14:creationId xmlns:p14="http://schemas.microsoft.com/office/powerpoint/2010/main" val="14604557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b="0" kern="1200" spc="-50" baseline="0">
          <a:solidFill>
            <a:srgbClr val="657CBD"/>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93266"/>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F1B51C"/>
        </a:buClr>
        <a:buFont typeface="Wingdings" panose="05000000000000000000" pitchFamily="2" charset="2"/>
        <a:buChar char="v"/>
        <a:defRPr sz="1800" kern="1200">
          <a:solidFill>
            <a:srgbClr val="093266"/>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F1B51C"/>
        </a:buClr>
        <a:buFont typeface="Wingdings" panose="05000000000000000000" pitchFamily="2" charset="2"/>
        <a:buChar char="v"/>
        <a:defRPr sz="1400" kern="1200">
          <a:solidFill>
            <a:srgbClr val="093266"/>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F1B51C"/>
        </a:buClr>
        <a:buFont typeface="Wingdings" panose="05000000000000000000" pitchFamily="2" charset="2"/>
        <a:buChar char="v"/>
        <a:defRPr sz="1400" kern="1200">
          <a:solidFill>
            <a:srgbClr val="093266"/>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F1B51C"/>
        </a:buClr>
        <a:buFont typeface="Wingdings" panose="05000000000000000000" pitchFamily="2" charset="2"/>
        <a:buChar char="v"/>
        <a:defRPr sz="1400" kern="1200">
          <a:solidFill>
            <a:srgbClr val="09326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rvices.dpw.state.pa.us/oimpolicymanuals/snap/index.htm#t=535_Employment_and_Training_Requirements%2FTitle_Page.htm" TargetMode="External"/><Relationship Id="rId2" Type="http://schemas.openxmlformats.org/officeDocument/2006/relationships/hyperlink" Target="http://www.compass.state.pa.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ittsburghfoodbank.org/referra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pittsburghfoodbank.org/what-we-do/resources-to-people/snap/"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Drojas@pittsburghfoodbank.org" TargetMode="External"/><Relationship Id="rId2" Type="http://schemas.openxmlformats.org/officeDocument/2006/relationships/hyperlink" Target="mailto:cwest@pittsburghfoodbank.org"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mailto:Pferricks@pittsburghfoodbank.org" TargetMode="External"/><Relationship Id="rId4" Type="http://schemas.openxmlformats.org/officeDocument/2006/relationships/hyperlink" Target="mailto:Kmcdonald@pittsburghfoodbank.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nap@pittsburghfoodbank.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C57C1-22F2-48CC-A3CF-B4824DCA780C}"/>
              </a:ext>
            </a:extLst>
          </p:cNvPr>
          <p:cNvSpPr>
            <a:spLocks noGrp="1"/>
          </p:cNvSpPr>
          <p:nvPr>
            <p:ph type="ctrTitle"/>
          </p:nvPr>
        </p:nvSpPr>
        <p:spPr>
          <a:xfrm>
            <a:off x="1071113" y="599493"/>
            <a:ext cx="9848145" cy="3138213"/>
          </a:xfrm>
        </p:spPr>
        <p:txBody>
          <a:bodyPr>
            <a:noAutofit/>
          </a:bodyPr>
          <a:lstStyle/>
          <a:p>
            <a:r>
              <a:rPr lang="en-US" sz="5800" b="1"/>
              <a:t>SNAP (Supplemental Nutrition Assistance Program) Application Assistance</a:t>
            </a:r>
            <a:br>
              <a:rPr lang="en-US" sz="5800" b="1"/>
            </a:br>
            <a:r>
              <a:rPr lang="en-US" sz="3200" b="1">
                <a:solidFill>
                  <a:srgbClr val="657CBD"/>
                </a:solidFill>
              </a:rPr>
              <a:t>Food Security and SNAP Application Assistance </a:t>
            </a:r>
            <a:endParaRPr lang="en-US" sz="5800" b="1">
              <a:solidFill>
                <a:srgbClr val="657CBD"/>
              </a:solidFill>
            </a:endParaRPr>
          </a:p>
        </p:txBody>
      </p:sp>
      <p:sp>
        <p:nvSpPr>
          <p:cNvPr id="5" name="Content Placeholder 4">
            <a:extLst>
              <a:ext uri="{FF2B5EF4-FFF2-40B4-BE49-F238E27FC236}">
                <a16:creationId xmlns:a16="http://schemas.microsoft.com/office/drawing/2014/main" id="{940E3DA6-1AD8-4D8C-BFC4-4585402546C9}"/>
              </a:ext>
            </a:extLst>
          </p:cNvPr>
          <p:cNvSpPr>
            <a:spLocks noGrp="1"/>
          </p:cNvSpPr>
          <p:nvPr>
            <p:ph type="subTitle" idx="1"/>
          </p:nvPr>
        </p:nvSpPr>
        <p:spPr>
          <a:xfrm>
            <a:off x="9050014" y="4454800"/>
            <a:ext cx="2710966" cy="483778"/>
          </a:xfrm>
        </p:spPr>
        <p:txBody>
          <a:bodyPr vert="horz" lIns="91440" tIns="45720" rIns="91440" bIns="45720" rtlCol="0" anchor="t">
            <a:normAutofit fontScale="85000" lnSpcReduction="20000"/>
          </a:bodyPr>
          <a:lstStyle/>
          <a:p>
            <a:pPr algn="r">
              <a:lnSpc>
                <a:spcPct val="50000"/>
              </a:lnSpc>
              <a:spcBef>
                <a:spcPts val="600"/>
              </a:spcBef>
              <a:spcAft>
                <a:spcPts val="600"/>
              </a:spcAft>
            </a:pPr>
            <a:r>
              <a:rPr lang="en-US" b="1" cap="none"/>
              <a:t>Partnership Team</a:t>
            </a:r>
          </a:p>
          <a:p>
            <a:pPr algn="r">
              <a:lnSpc>
                <a:spcPct val="50000"/>
              </a:lnSpc>
              <a:spcBef>
                <a:spcPts val="600"/>
              </a:spcBef>
              <a:spcAft>
                <a:spcPts val="600"/>
              </a:spcAft>
            </a:pPr>
            <a:r>
              <a:rPr lang="en-US" i="1" cap="none">
                <a:cs typeface="Calibri Light"/>
              </a:rPr>
              <a:t>CC Department</a:t>
            </a:r>
          </a:p>
        </p:txBody>
      </p:sp>
      <p:pic>
        <p:nvPicPr>
          <p:cNvPr id="6" name="Picture 5" descr="A picture containing text&#10;&#10;Description automatically generated">
            <a:extLst>
              <a:ext uri="{FF2B5EF4-FFF2-40B4-BE49-F238E27FC236}">
                <a16:creationId xmlns:a16="http://schemas.microsoft.com/office/drawing/2014/main" id="{03A13D43-5C3E-406B-AD73-9EB7422C9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531" y="5017321"/>
            <a:ext cx="1946624" cy="626396"/>
          </a:xfrm>
          <a:prstGeom prst="rect">
            <a:avLst/>
          </a:prstGeom>
        </p:spPr>
      </p:pic>
    </p:spTree>
    <p:extLst>
      <p:ext uri="{BB962C8B-B14F-4D97-AF65-F5344CB8AC3E}">
        <p14:creationId xmlns:p14="http://schemas.microsoft.com/office/powerpoint/2010/main" val="60373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1EB8-7574-54ED-8BE6-D4DF63D2304B}"/>
              </a:ext>
            </a:extLst>
          </p:cNvPr>
          <p:cNvSpPr>
            <a:spLocks noGrp="1"/>
          </p:cNvSpPr>
          <p:nvPr>
            <p:ph type="title"/>
          </p:nvPr>
        </p:nvSpPr>
        <p:spPr/>
        <p:txBody>
          <a:bodyPr/>
          <a:lstStyle/>
          <a:p>
            <a:r>
              <a:rPr lang="en-US" dirty="0">
                <a:cs typeface="Calibri"/>
              </a:rPr>
              <a:t>Compass Programs</a:t>
            </a:r>
            <a:endParaRPr lang="en-US" dirty="0"/>
          </a:p>
        </p:txBody>
      </p:sp>
      <p:sp>
        <p:nvSpPr>
          <p:cNvPr id="3" name="Content Placeholder 2">
            <a:extLst>
              <a:ext uri="{FF2B5EF4-FFF2-40B4-BE49-F238E27FC236}">
                <a16:creationId xmlns:a16="http://schemas.microsoft.com/office/drawing/2014/main" id="{7404DE42-ACD0-412C-7201-F0DFC0D86425}"/>
              </a:ext>
            </a:extLst>
          </p:cNvPr>
          <p:cNvSpPr>
            <a:spLocks noGrp="1"/>
          </p:cNvSpPr>
          <p:nvPr>
            <p:ph idx="1"/>
          </p:nvPr>
        </p:nvSpPr>
        <p:spPr/>
        <p:txBody>
          <a:bodyPr vert="horz" lIns="0" tIns="45720" rIns="0" bIns="45720" rtlCol="0" anchor="t">
            <a:normAutofit/>
          </a:bodyPr>
          <a:lstStyle/>
          <a:p>
            <a:pPr>
              <a:buFont typeface="Wingdings" panose="020F0502020204030204" pitchFamily="34" charset="0"/>
              <a:buChar char="v"/>
            </a:pPr>
            <a:r>
              <a:rPr lang="en-US" dirty="0">
                <a:cs typeface="Calibri Light"/>
              </a:rPr>
              <a:t>SNAP</a:t>
            </a:r>
            <a:endParaRPr lang="en-US">
              <a:cs typeface="Calibri Light"/>
            </a:endParaRPr>
          </a:p>
          <a:p>
            <a:pPr>
              <a:buFont typeface="Wingdings" panose="020F0502020204030204" pitchFamily="34" charset="0"/>
              <a:buChar char="v"/>
            </a:pPr>
            <a:r>
              <a:rPr lang="en-US" dirty="0">
                <a:cs typeface="Calibri Light"/>
              </a:rPr>
              <a:t>Medical Assistance</a:t>
            </a:r>
          </a:p>
          <a:p>
            <a:pPr>
              <a:buFont typeface="Wingdings" panose="020F0502020204030204" pitchFamily="34" charset="0"/>
              <a:buChar char="v"/>
            </a:pPr>
            <a:r>
              <a:rPr lang="en-US" dirty="0">
                <a:cs typeface="Calibri Light"/>
              </a:rPr>
              <a:t>LIHEAP</a:t>
            </a:r>
          </a:p>
          <a:p>
            <a:r>
              <a:rPr lang="en-US" dirty="0">
                <a:cs typeface="Calibri Light"/>
              </a:rPr>
              <a:t>LIWAP</a:t>
            </a:r>
          </a:p>
          <a:p>
            <a:r>
              <a:rPr lang="en-US" dirty="0">
                <a:cs typeface="Calibri Light"/>
              </a:rPr>
              <a:t>Child Care Works</a:t>
            </a:r>
          </a:p>
          <a:p>
            <a:r>
              <a:rPr lang="en-US" dirty="0">
                <a:cs typeface="Calibri Light"/>
              </a:rPr>
              <a:t>Cash Assistance (TANF)</a:t>
            </a:r>
          </a:p>
          <a:p>
            <a:r>
              <a:rPr lang="en-US" dirty="0">
                <a:cs typeface="Calibri Light"/>
              </a:rPr>
              <a:t>Long-term living </a:t>
            </a:r>
          </a:p>
          <a:p>
            <a:r>
              <a:rPr lang="en-US" dirty="0">
                <a:cs typeface="Calibri Light"/>
              </a:rPr>
              <a:t>ERAP</a:t>
            </a:r>
          </a:p>
        </p:txBody>
      </p:sp>
    </p:spTree>
    <p:extLst>
      <p:ext uri="{BB962C8B-B14F-4D97-AF65-F5344CB8AC3E}">
        <p14:creationId xmlns:p14="http://schemas.microsoft.com/office/powerpoint/2010/main" val="147025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03D0-2C39-05E7-5D9D-05E359F1D92D}"/>
              </a:ext>
            </a:extLst>
          </p:cNvPr>
          <p:cNvSpPr>
            <a:spLocks noGrp="1"/>
          </p:cNvSpPr>
          <p:nvPr>
            <p:ph type="title"/>
          </p:nvPr>
        </p:nvSpPr>
        <p:spPr/>
        <p:txBody>
          <a:bodyPr/>
          <a:lstStyle/>
          <a:p>
            <a:r>
              <a:rPr lang="en-US" dirty="0">
                <a:cs typeface="Calibri"/>
              </a:rPr>
              <a:t>Why Become A Compass Community Partner?</a:t>
            </a:r>
            <a:endParaRPr lang="en-US" dirty="0"/>
          </a:p>
        </p:txBody>
      </p:sp>
      <p:sp>
        <p:nvSpPr>
          <p:cNvPr id="3" name="Content Placeholder 2">
            <a:extLst>
              <a:ext uri="{FF2B5EF4-FFF2-40B4-BE49-F238E27FC236}">
                <a16:creationId xmlns:a16="http://schemas.microsoft.com/office/drawing/2014/main" id="{9D980EAA-4610-3730-B683-9B08AA71DD65}"/>
              </a:ext>
            </a:extLst>
          </p:cNvPr>
          <p:cNvSpPr>
            <a:spLocks noGrp="1"/>
          </p:cNvSpPr>
          <p:nvPr>
            <p:ph idx="1"/>
          </p:nvPr>
        </p:nvSpPr>
        <p:spPr/>
        <p:txBody>
          <a:bodyPr vert="horz" lIns="0" tIns="45720" rIns="0" bIns="45720" rtlCol="0" anchor="t">
            <a:normAutofit/>
          </a:bodyPr>
          <a:lstStyle/>
          <a:p>
            <a:r>
              <a:rPr lang="en-US" dirty="0">
                <a:cs typeface="Calibri Light"/>
              </a:rPr>
              <a:t>Ease of application for clients</a:t>
            </a:r>
            <a:endParaRPr lang="en-US" dirty="0"/>
          </a:p>
          <a:p>
            <a:r>
              <a:rPr lang="en-US" dirty="0">
                <a:cs typeface="Calibri Light"/>
              </a:rPr>
              <a:t>Track applications completed more easily</a:t>
            </a:r>
          </a:p>
          <a:p>
            <a:r>
              <a:rPr lang="en-US" dirty="0">
                <a:cs typeface="Calibri Light"/>
              </a:rPr>
              <a:t>Follow up with clients on completed applications</a:t>
            </a:r>
          </a:p>
          <a:p>
            <a:r>
              <a:rPr lang="en-US" dirty="0">
                <a:cs typeface="Calibri Light"/>
              </a:rPr>
              <a:t>Upload documents for clients</a:t>
            </a:r>
          </a:p>
          <a:p>
            <a:endParaRPr lang="en-US" dirty="0">
              <a:cs typeface="Calibri Light"/>
            </a:endParaRPr>
          </a:p>
        </p:txBody>
      </p:sp>
    </p:spTree>
    <p:extLst>
      <p:ext uri="{BB962C8B-B14F-4D97-AF65-F5344CB8AC3E}">
        <p14:creationId xmlns:p14="http://schemas.microsoft.com/office/powerpoint/2010/main" val="150702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0FB7-E9D4-1D69-8297-CFF750EED35E}"/>
              </a:ext>
            </a:extLst>
          </p:cNvPr>
          <p:cNvSpPr>
            <a:spLocks noGrp="1"/>
          </p:cNvSpPr>
          <p:nvPr>
            <p:ph type="title"/>
          </p:nvPr>
        </p:nvSpPr>
        <p:spPr/>
        <p:txBody>
          <a:bodyPr/>
          <a:lstStyle/>
          <a:p>
            <a:r>
              <a:rPr lang="en-US" dirty="0">
                <a:cs typeface="Calibri"/>
              </a:rPr>
              <a:t>Useful Links</a:t>
            </a:r>
            <a:endParaRPr lang="en-US" dirty="0"/>
          </a:p>
        </p:txBody>
      </p:sp>
      <p:sp>
        <p:nvSpPr>
          <p:cNvPr id="3" name="Content Placeholder 2">
            <a:extLst>
              <a:ext uri="{FF2B5EF4-FFF2-40B4-BE49-F238E27FC236}">
                <a16:creationId xmlns:a16="http://schemas.microsoft.com/office/drawing/2014/main" id="{471C1C64-030B-07D1-499A-FA0B292015DB}"/>
              </a:ext>
            </a:extLst>
          </p:cNvPr>
          <p:cNvSpPr>
            <a:spLocks noGrp="1"/>
          </p:cNvSpPr>
          <p:nvPr>
            <p:ph idx="1"/>
          </p:nvPr>
        </p:nvSpPr>
        <p:spPr/>
        <p:txBody>
          <a:bodyPr vert="horz" lIns="0" tIns="45720" rIns="0" bIns="45720" rtlCol="0" anchor="t">
            <a:normAutofit/>
          </a:bodyPr>
          <a:lstStyle/>
          <a:p>
            <a:r>
              <a:rPr lang="en-US" dirty="0">
                <a:cs typeface="Calibri Light"/>
              </a:rPr>
              <a:t>Compass: </a:t>
            </a:r>
            <a:r>
              <a:rPr lang="en-US" dirty="0">
                <a:cs typeface="Calibri Light"/>
                <a:hlinkClick r:id="rId2"/>
              </a:rPr>
              <a:t>www.compass.state.pa.us</a:t>
            </a:r>
            <a:endParaRPr lang="en-US"/>
          </a:p>
          <a:p>
            <a:r>
              <a:rPr lang="en-US" dirty="0">
                <a:cs typeface="Calibri Light"/>
              </a:rPr>
              <a:t>Pittsburgh Food Bank: www.pittsburghfoodbank.org</a:t>
            </a:r>
          </a:p>
          <a:p>
            <a:r>
              <a:rPr lang="en-US" dirty="0">
                <a:cs typeface="Calibri Light"/>
              </a:rPr>
              <a:t>SNAP handbook: </a:t>
            </a:r>
            <a:r>
              <a:rPr lang="en-US" b="0" dirty="0">
                <a:ea typeface="+mn-lt"/>
                <a:cs typeface="+mn-lt"/>
                <a:hlinkClick r:id="rId3"/>
              </a:rPr>
              <a:t>http://services.dpw.state.pa.us/oimpolicymanuals/snap/index.htm#t=535_Employment_and_Training_Requirements%2FTitle_Page.htm</a:t>
            </a:r>
            <a:endParaRPr lang="en-US">
              <a:ea typeface="+mn-lt"/>
              <a:cs typeface="+mn-lt"/>
            </a:endParaRPr>
          </a:p>
          <a:p>
            <a:pPr marL="0" indent="0">
              <a:buNone/>
            </a:pPr>
            <a:endParaRPr lang="en-US" b="0" dirty="0">
              <a:cs typeface="Calibri Light"/>
            </a:endParaRPr>
          </a:p>
        </p:txBody>
      </p:sp>
    </p:spTree>
    <p:extLst>
      <p:ext uri="{BB962C8B-B14F-4D97-AF65-F5344CB8AC3E}">
        <p14:creationId xmlns:p14="http://schemas.microsoft.com/office/powerpoint/2010/main" val="428567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E7A9-CBFA-4C93-AAAF-C3874D5B3B47}"/>
              </a:ext>
            </a:extLst>
          </p:cNvPr>
          <p:cNvSpPr>
            <a:spLocks noGrp="1"/>
          </p:cNvSpPr>
          <p:nvPr>
            <p:ph type="title"/>
          </p:nvPr>
        </p:nvSpPr>
        <p:spPr/>
        <p:txBody>
          <a:bodyPr/>
          <a:lstStyle/>
          <a:p>
            <a:r>
              <a:rPr lang="en-US" b="1" i="0">
                <a:solidFill>
                  <a:srgbClr val="7B1E5C"/>
                </a:solidFill>
                <a:effectLst/>
                <a:latin typeface="Calibri"/>
                <a:cs typeface="Calibri"/>
              </a:rPr>
              <a:t>Reach Us Online</a:t>
            </a:r>
            <a:r>
              <a:rPr lang="en-US" b="1">
                <a:solidFill>
                  <a:srgbClr val="7B1E5C"/>
                </a:solidFill>
                <a:latin typeface="Calibri"/>
                <a:cs typeface="Calibri"/>
              </a:rPr>
              <a:t>: Partner Referrals </a:t>
            </a:r>
            <a:endParaRPr lang="en-US">
              <a:solidFill>
                <a:srgbClr val="7B1E5C"/>
              </a:solidFill>
              <a:latin typeface="Calibri"/>
              <a:cs typeface="Calibri"/>
            </a:endParaRPr>
          </a:p>
        </p:txBody>
      </p:sp>
      <p:sp>
        <p:nvSpPr>
          <p:cNvPr id="5" name="Content Placeholder 4">
            <a:extLst>
              <a:ext uri="{FF2B5EF4-FFF2-40B4-BE49-F238E27FC236}">
                <a16:creationId xmlns:a16="http://schemas.microsoft.com/office/drawing/2014/main" id="{1273631E-0478-4AE6-89CC-23A4DFDA6AD1}"/>
              </a:ext>
            </a:extLst>
          </p:cNvPr>
          <p:cNvSpPr>
            <a:spLocks noGrp="1"/>
          </p:cNvSpPr>
          <p:nvPr>
            <p:ph sz="half" idx="1"/>
          </p:nvPr>
        </p:nvSpPr>
        <p:spPr>
          <a:xfrm>
            <a:off x="1281634" y="2017798"/>
            <a:ext cx="5245018" cy="4760779"/>
          </a:xfrm>
        </p:spPr>
        <p:txBody>
          <a:bodyPr vert="horz" lIns="0" tIns="45720" rIns="0" bIns="45720" rtlCol="0" anchor="t">
            <a:normAutofit/>
          </a:bodyPr>
          <a:lstStyle/>
          <a:p>
            <a:pPr fontAlgn="base"/>
            <a:r>
              <a:rPr lang="en-US" sz="2400" b="0" u="sng">
                <a:solidFill>
                  <a:srgbClr val="EBC434"/>
                </a:solidFill>
                <a:latin typeface="Calibri Light"/>
                <a:cs typeface="Calibri Light"/>
                <a:hlinkClick r:id="rId2"/>
              </a:rPr>
              <a:t>pittsburghfoodbank.org/referral</a:t>
            </a:r>
            <a:endParaRPr lang="en-US" sz="2400" b="0" u="sng">
              <a:solidFill>
                <a:srgbClr val="EBC434"/>
              </a:solidFill>
              <a:latin typeface="Calibri Light"/>
              <a:cs typeface="Calibri Light"/>
            </a:endParaRPr>
          </a:p>
          <a:p>
            <a:pPr>
              <a:buFont typeface="Wingdings" panose="05000000000000000000" pitchFamily="2" charset="2"/>
              <a:buChar char="v"/>
            </a:pPr>
            <a:r>
              <a:rPr lang="en-US" sz="2400" b="0">
                <a:solidFill>
                  <a:srgbClr val="1E497D"/>
                </a:solidFill>
                <a:latin typeface="Calibri Light"/>
                <a:cs typeface="Calibri Light"/>
              </a:rPr>
              <a:t>Preferred referral method!</a:t>
            </a:r>
          </a:p>
          <a:p>
            <a:pPr>
              <a:buFont typeface="Wingdings" panose="05000000000000000000" pitchFamily="2" charset="2"/>
              <a:buChar char="v"/>
            </a:pPr>
            <a:r>
              <a:rPr lang="en-US" sz="2400" b="0">
                <a:solidFill>
                  <a:srgbClr val="1E497D"/>
                </a:solidFill>
                <a:latin typeface="Calibri Light"/>
                <a:cs typeface="Calibri Light"/>
              </a:rPr>
              <a:t>This gives credit to your organization for each referral you send </a:t>
            </a:r>
          </a:p>
          <a:p>
            <a:pPr>
              <a:buFont typeface="Wingdings" panose="05000000000000000000" pitchFamily="2" charset="2"/>
              <a:buChar char="v"/>
            </a:pPr>
            <a:r>
              <a:rPr lang="en-US" sz="2400" b="0">
                <a:solidFill>
                  <a:srgbClr val="1E497D"/>
                </a:solidFill>
                <a:latin typeface="Calibri Light"/>
                <a:cs typeface="Calibri Light"/>
              </a:rPr>
              <a:t> </a:t>
            </a:r>
            <a:r>
              <a:rPr lang="en-US" sz="2400" b="0" i="0" u="none" strike="noStrike">
                <a:solidFill>
                  <a:srgbClr val="1E497D"/>
                </a:solidFill>
                <a:effectLst/>
                <a:latin typeface="Calibri Light"/>
                <a:cs typeface="Calibri Light"/>
              </a:rPr>
              <a:t>Complete the online form and our staff will be notified</a:t>
            </a:r>
            <a:r>
              <a:rPr lang="en-US" sz="2400" b="0" i="0">
                <a:solidFill>
                  <a:srgbClr val="1E497D"/>
                </a:solidFill>
                <a:effectLst/>
                <a:latin typeface="Calibri Light"/>
                <a:cs typeface="Calibri Light"/>
              </a:rPr>
              <a:t>​</a:t>
            </a:r>
            <a:endParaRPr lang="en-US"/>
          </a:p>
          <a:p>
            <a:pPr fontAlgn="base">
              <a:buFont typeface="Wingdings" panose="05000000000000000000" pitchFamily="2" charset="2"/>
              <a:buChar char="v"/>
            </a:pPr>
            <a:r>
              <a:rPr lang="en-US" sz="2400" b="0">
                <a:solidFill>
                  <a:srgbClr val="1E497D"/>
                </a:solidFill>
                <a:latin typeface="Calibri Light"/>
                <a:cs typeface="Calibri Light"/>
              </a:rPr>
              <a:t> </a:t>
            </a:r>
            <a:r>
              <a:rPr lang="en-US" sz="2400" b="0" i="0" u="none" strike="noStrike">
                <a:solidFill>
                  <a:srgbClr val="1E497D"/>
                </a:solidFill>
                <a:effectLst/>
                <a:latin typeface="Calibri Light"/>
                <a:cs typeface="Calibri Light"/>
              </a:rPr>
              <a:t>One of our skilled application assistants will call you within 2 business days. </a:t>
            </a:r>
            <a:r>
              <a:rPr lang="en-US" sz="2400" b="0" i="0">
                <a:solidFill>
                  <a:srgbClr val="1E497D"/>
                </a:solidFill>
                <a:effectLst/>
                <a:latin typeface="Calibri Light"/>
                <a:cs typeface="Calibri Light"/>
              </a:rPr>
              <a:t>​</a:t>
            </a:r>
          </a:p>
          <a:p>
            <a:endParaRPr lang="en-US"/>
          </a:p>
        </p:txBody>
      </p:sp>
      <p:pic>
        <p:nvPicPr>
          <p:cNvPr id="3" name="Picture 5" descr="Graphical user interface, text, application, email&#10;&#10;Description automatically generated">
            <a:extLst>
              <a:ext uri="{FF2B5EF4-FFF2-40B4-BE49-F238E27FC236}">
                <a16:creationId xmlns:a16="http://schemas.microsoft.com/office/drawing/2014/main" id="{DF661E61-7ACF-E79C-F470-1150BA3AC9F4}"/>
              </a:ext>
            </a:extLst>
          </p:cNvPr>
          <p:cNvPicPr>
            <a:picLocks noGrp="1" noChangeAspect="1"/>
          </p:cNvPicPr>
          <p:nvPr>
            <p:ph sz="half" idx="2"/>
          </p:nvPr>
        </p:nvPicPr>
        <p:blipFill rotWithShape="1">
          <a:blip r:embed="rId3"/>
          <a:srcRect l="24654" t="11475" r="24975" b="10656"/>
          <a:stretch/>
        </p:blipFill>
        <p:spPr>
          <a:xfrm>
            <a:off x="7139144" y="1956880"/>
            <a:ext cx="3726851" cy="3231876"/>
          </a:xfrm>
        </p:spPr>
      </p:pic>
    </p:spTree>
    <p:extLst>
      <p:ext uri="{BB962C8B-B14F-4D97-AF65-F5344CB8AC3E}">
        <p14:creationId xmlns:p14="http://schemas.microsoft.com/office/powerpoint/2010/main" val="115723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E7A9-CBFA-4C93-AAAF-C3874D5B3B47}"/>
              </a:ext>
            </a:extLst>
          </p:cNvPr>
          <p:cNvSpPr>
            <a:spLocks noGrp="1"/>
          </p:cNvSpPr>
          <p:nvPr>
            <p:ph type="title"/>
          </p:nvPr>
        </p:nvSpPr>
        <p:spPr/>
        <p:txBody>
          <a:bodyPr/>
          <a:lstStyle/>
          <a:p>
            <a:r>
              <a:rPr lang="en-US" b="1" i="0">
                <a:solidFill>
                  <a:srgbClr val="7B1E5C"/>
                </a:solidFill>
                <a:effectLst/>
                <a:latin typeface="Calibri"/>
                <a:cs typeface="Calibri"/>
              </a:rPr>
              <a:t>Reach Us Online</a:t>
            </a:r>
            <a:r>
              <a:rPr lang="en-US" b="1">
                <a:solidFill>
                  <a:srgbClr val="7B1E5C"/>
                </a:solidFill>
                <a:latin typeface="Calibri"/>
                <a:cs typeface="Calibri"/>
              </a:rPr>
              <a:t>: Public</a:t>
            </a:r>
            <a:endParaRPr lang="en-US">
              <a:solidFill>
                <a:srgbClr val="7B1E5C"/>
              </a:solidFill>
              <a:latin typeface="Calibri"/>
              <a:cs typeface="Calibri"/>
            </a:endParaRPr>
          </a:p>
        </p:txBody>
      </p:sp>
      <p:sp>
        <p:nvSpPr>
          <p:cNvPr id="5" name="Content Placeholder 4">
            <a:extLst>
              <a:ext uri="{FF2B5EF4-FFF2-40B4-BE49-F238E27FC236}">
                <a16:creationId xmlns:a16="http://schemas.microsoft.com/office/drawing/2014/main" id="{1273631E-0478-4AE6-89CC-23A4DFDA6AD1}"/>
              </a:ext>
            </a:extLst>
          </p:cNvPr>
          <p:cNvSpPr>
            <a:spLocks noGrp="1"/>
          </p:cNvSpPr>
          <p:nvPr>
            <p:ph sz="half" idx="1"/>
          </p:nvPr>
        </p:nvSpPr>
        <p:spPr>
          <a:xfrm>
            <a:off x="1281634" y="2017798"/>
            <a:ext cx="5245018" cy="4760779"/>
          </a:xfrm>
        </p:spPr>
        <p:txBody>
          <a:bodyPr vert="horz" lIns="0" tIns="45720" rIns="0" bIns="45720" rtlCol="0" anchor="t">
            <a:normAutofit/>
          </a:bodyPr>
          <a:lstStyle/>
          <a:p>
            <a:pPr rtl="0" fontAlgn="base"/>
            <a:r>
              <a:rPr lang="en-US" sz="2400" b="0" i="0" u="sng" strike="noStrike">
                <a:solidFill>
                  <a:srgbClr val="EBC434"/>
                </a:solidFill>
                <a:effectLst/>
                <a:latin typeface="Calibri Light"/>
                <a:cs typeface="Calibri Light"/>
                <a:hlinkClick r:id="rId2"/>
              </a:rPr>
              <a:t>pittsburghfoodbank.org/SNAP</a:t>
            </a:r>
            <a:r>
              <a:rPr lang="en-US" sz="2400" b="0" i="0">
                <a:solidFill>
                  <a:srgbClr val="000000"/>
                </a:solidFill>
                <a:effectLst/>
                <a:latin typeface="Calibri Light"/>
                <a:cs typeface="Calibri Light"/>
              </a:rPr>
              <a:t>​</a:t>
            </a:r>
            <a:endParaRPr lang="en-US" sz="2400" b="0" i="0" u="none" strike="noStrike">
              <a:solidFill>
                <a:srgbClr val="231F20"/>
              </a:solidFill>
              <a:effectLst/>
              <a:latin typeface="Calibri Light"/>
              <a:cs typeface="Calibri Light"/>
            </a:endParaRPr>
          </a:p>
          <a:p>
            <a:pPr fontAlgn="base">
              <a:buFont typeface="Wingdings" panose="05000000000000000000" pitchFamily="2" charset="2"/>
              <a:buChar char="v"/>
            </a:pPr>
            <a:r>
              <a:rPr lang="en-US" sz="1800" b="0">
                <a:solidFill>
                  <a:srgbClr val="1E497D"/>
                </a:solidFill>
                <a:latin typeface="Calibri Light"/>
                <a:cs typeface="Calibri Light"/>
              </a:rPr>
              <a:t>This method is for the public, so you could provide this link to clients</a:t>
            </a:r>
          </a:p>
          <a:p>
            <a:pPr>
              <a:buFont typeface="Wingdings" panose="05000000000000000000" pitchFamily="2" charset="2"/>
              <a:buChar char="v"/>
            </a:pPr>
            <a:r>
              <a:rPr lang="en-US" sz="1800" b="0" i="0" u="none" strike="noStrike">
                <a:solidFill>
                  <a:srgbClr val="1E497D"/>
                </a:solidFill>
                <a:effectLst/>
                <a:latin typeface="Calibri Light"/>
                <a:cs typeface="Calibri Light"/>
              </a:rPr>
              <a:t>Go to the “Get Help” button at the top of our website</a:t>
            </a:r>
            <a:r>
              <a:rPr lang="en-US" sz="1800" b="0" i="0">
                <a:solidFill>
                  <a:srgbClr val="1E497D"/>
                </a:solidFill>
                <a:effectLst/>
                <a:latin typeface="Calibri Light"/>
                <a:cs typeface="Calibri Light"/>
              </a:rPr>
              <a:t>​</a:t>
            </a:r>
            <a:endParaRPr lang="en-US" sz="1800">
              <a:cs typeface="Calibri Light"/>
            </a:endParaRPr>
          </a:p>
          <a:p>
            <a:pPr fontAlgn="base">
              <a:buFont typeface="Wingdings" panose="05000000000000000000" pitchFamily="2" charset="2"/>
              <a:buChar char="v"/>
            </a:pPr>
            <a:r>
              <a:rPr lang="en-US" sz="1800" b="0">
                <a:solidFill>
                  <a:srgbClr val="1E497D"/>
                </a:solidFill>
                <a:latin typeface="Calibri Light"/>
                <a:cs typeface="Calibri Light"/>
              </a:rPr>
              <a:t> </a:t>
            </a:r>
            <a:r>
              <a:rPr lang="en-US" sz="1800" b="0" i="0" u="none" strike="noStrike">
                <a:solidFill>
                  <a:srgbClr val="1E497D"/>
                </a:solidFill>
                <a:effectLst/>
                <a:latin typeface="Calibri Light"/>
                <a:cs typeface="Calibri Light"/>
              </a:rPr>
              <a:t>Click the large SNAP Icon </a:t>
            </a:r>
            <a:r>
              <a:rPr lang="en-US" sz="1800" b="0" i="0">
                <a:solidFill>
                  <a:srgbClr val="1E497D"/>
                </a:solidFill>
                <a:effectLst/>
                <a:latin typeface="Calibri Light"/>
                <a:cs typeface="Calibri Light"/>
              </a:rPr>
              <a:t>​</a:t>
            </a:r>
          </a:p>
          <a:p>
            <a:pPr fontAlgn="base">
              <a:buFont typeface="Wingdings" panose="05000000000000000000" pitchFamily="2" charset="2"/>
              <a:buChar char="v"/>
            </a:pPr>
            <a:r>
              <a:rPr lang="en-US" sz="1800" b="0">
                <a:solidFill>
                  <a:srgbClr val="1E497D"/>
                </a:solidFill>
                <a:latin typeface="Calibri Light"/>
                <a:cs typeface="Calibri Light"/>
              </a:rPr>
              <a:t> </a:t>
            </a:r>
            <a:r>
              <a:rPr lang="en-US" sz="1800" b="0" i="0" u="none" strike="noStrike">
                <a:solidFill>
                  <a:srgbClr val="1E497D"/>
                </a:solidFill>
                <a:effectLst/>
                <a:latin typeface="Calibri Light"/>
                <a:cs typeface="Calibri Light"/>
              </a:rPr>
              <a:t>Complete the online form and our staff will be notified</a:t>
            </a:r>
            <a:r>
              <a:rPr lang="en-US" sz="1800" b="0" i="0">
                <a:solidFill>
                  <a:srgbClr val="1E497D"/>
                </a:solidFill>
                <a:effectLst/>
                <a:latin typeface="Calibri Light"/>
                <a:cs typeface="Calibri Light"/>
              </a:rPr>
              <a:t>​</a:t>
            </a:r>
          </a:p>
          <a:p>
            <a:pPr fontAlgn="base">
              <a:buFont typeface="Wingdings" panose="05000000000000000000" pitchFamily="2" charset="2"/>
              <a:buChar char="v"/>
            </a:pPr>
            <a:r>
              <a:rPr lang="en-US" sz="1800" b="0">
                <a:solidFill>
                  <a:srgbClr val="1E497D"/>
                </a:solidFill>
                <a:latin typeface="Calibri Light"/>
                <a:cs typeface="Calibri Light"/>
              </a:rPr>
              <a:t> </a:t>
            </a:r>
            <a:r>
              <a:rPr lang="en-US" sz="1800" b="0" i="0" u="none" strike="noStrike">
                <a:solidFill>
                  <a:srgbClr val="1E497D"/>
                </a:solidFill>
                <a:effectLst/>
                <a:latin typeface="Calibri Light"/>
                <a:cs typeface="Calibri Light"/>
              </a:rPr>
              <a:t>One of our skilled application assistants will call within 2 business days. </a:t>
            </a:r>
            <a:r>
              <a:rPr lang="en-US" sz="1800" b="0" i="0">
                <a:solidFill>
                  <a:srgbClr val="1E497D"/>
                </a:solidFill>
                <a:effectLst/>
                <a:latin typeface="Calibri Light"/>
                <a:cs typeface="Calibri Light"/>
              </a:rPr>
              <a:t>​</a:t>
            </a:r>
          </a:p>
          <a:p>
            <a:endParaRPr lang="en-US"/>
          </a:p>
        </p:txBody>
      </p:sp>
      <p:pic>
        <p:nvPicPr>
          <p:cNvPr id="4098" name="Picture 2" descr="Graphical user interface, text, application, email&#10;&#10;Description automatically generated">
            <a:extLst>
              <a:ext uri="{FF2B5EF4-FFF2-40B4-BE49-F238E27FC236}">
                <a16:creationId xmlns:a16="http://schemas.microsoft.com/office/drawing/2014/main" id="{C7F25FC5-D5A1-4EFB-B7BB-A8616F3B46CC}"/>
              </a:ext>
            </a:extLst>
          </p:cNvPr>
          <p:cNvPicPr>
            <a:picLocks noGrp="1" noChangeAspect="1" noChangeArrowheads="1"/>
          </p:cNvPicPr>
          <p:nvPr>
            <p:ph sz="half" idx="2"/>
          </p:nvPr>
        </p:nvPicPr>
        <p:blipFill rotWithShape="1">
          <a:blip r:embed="rId3"/>
          <a:srcRect l="28676" t="13199" r="50000" b="19651"/>
          <a:stretch/>
        </p:blipFill>
        <p:spPr bwMode="auto">
          <a:xfrm>
            <a:off x="7817647" y="288028"/>
            <a:ext cx="2935667" cy="51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659E-7265-47D8-B255-1583A7AABD86}"/>
              </a:ext>
            </a:extLst>
          </p:cNvPr>
          <p:cNvSpPr>
            <a:spLocks noGrp="1"/>
          </p:cNvSpPr>
          <p:nvPr>
            <p:ph type="title"/>
          </p:nvPr>
        </p:nvSpPr>
        <p:spPr>
          <a:xfrm>
            <a:off x="1109694" y="224312"/>
            <a:ext cx="10058400" cy="893474"/>
          </a:xfrm>
        </p:spPr>
        <p:txBody>
          <a:bodyPr>
            <a:normAutofit/>
          </a:bodyPr>
          <a:lstStyle/>
          <a:p>
            <a:r>
              <a:rPr lang="en-US" b="1">
                <a:cs typeface="Calibri"/>
              </a:rPr>
              <a:t>Let's Collaborate</a:t>
            </a:r>
          </a:p>
        </p:txBody>
      </p:sp>
      <p:sp>
        <p:nvSpPr>
          <p:cNvPr id="3" name="Content Placeholder 2">
            <a:extLst>
              <a:ext uri="{FF2B5EF4-FFF2-40B4-BE49-F238E27FC236}">
                <a16:creationId xmlns:a16="http://schemas.microsoft.com/office/drawing/2014/main" id="{4D48751A-2041-4772-B8B9-A9A97DBAE80F}"/>
              </a:ext>
            </a:extLst>
          </p:cNvPr>
          <p:cNvSpPr>
            <a:spLocks noGrp="1"/>
          </p:cNvSpPr>
          <p:nvPr>
            <p:ph idx="1"/>
          </p:nvPr>
        </p:nvSpPr>
        <p:spPr>
          <a:xfrm>
            <a:off x="1074534" y="1470421"/>
            <a:ext cx="10047027" cy="3909629"/>
          </a:xfrm>
        </p:spPr>
        <p:txBody>
          <a:bodyPr vert="horz" lIns="0" tIns="45720" rIns="0" bIns="45720" rtlCol="0" anchor="t">
            <a:normAutofit fontScale="85000" lnSpcReduction="20000"/>
          </a:bodyPr>
          <a:lstStyle/>
          <a:p>
            <a:pPr marL="0" indent="0">
              <a:buNone/>
            </a:pPr>
            <a:r>
              <a:rPr lang="en-US">
                <a:cs typeface="Calibri Light"/>
              </a:rPr>
              <a:t> </a:t>
            </a:r>
            <a:r>
              <a:rPr lang="en-US">
                <a:solidFill>
                  <a:srgbClr val="7B1E5C"/>
                </a:solidFill>
                <a:cs typeface="Calibri Light"/>
              </a:rPr>
              <a:t>General Collaboration: Chris West</a:t>
            </a:r>
            <a:endParaRPr lang="en-US"/>
          </a:p>
          <a:p>
            <a:pPr marL="0" indent="0">
              <a:buNone/>
            </a:pPr>
            <a:r>
              <a:rPr lang="en-US">
                <a:cs typeface="Calibri Light"/>
                <a:hlinkClick r:id="rId2"/>
              </a:rPr>
              <a:t>cwest@pittsburghfoodbank.org</a:t>
            </a:r>
            <a:endParaRPr lang="en-US"/>
          </a:p>
          <a:p>
            <a:pPr marL="0" indent="0">
              <a:buNone/>
            </a:pPr>
            <a:endParaRPr lang="en-US">
              <a:cs typeface="Calibri Light"/>
            </a:endParaRPr>
          </a:p>
          <a:p>
            <a:pPr marL="0" indent="0">
              <a:buNone/>
            </a:pPr>
            <a:r>
              <a:rPr lang="en-US">
                <a:solidFill>
                  <a:srgbClr val="7B1E5C"/>
                </a:solidFill>
                <a:cs typeface="Calibri Light"/>
              </a:rPr>
              <a:t>  Allegheny: Dionna Rojas</a:t>
            </a:r>
            <a:endParaRPr lang="en-US">
              <a:cs typeface="Calibri Light"/>
            </a:endParaRPr>
          </a:p>
          <a:p>
            <a:r>
              <a:rPr lang="en-US">
                <a:cs typeface="Calibri Light"/>
                <a:hlinkClick r:id="rId3"/>
              </a:rPr>
              <a:t>drojas@pittsburghfoodbank.org</a:t>
            </a:r>
            <a:endParaRPr lang="en-US">
              <a:cs typeface="Calibri Light"/>
            </a:endParaRPr>
          </a:p>
          <a:p>
            <a:endParaRPr lang="en-US">
              <a:ea typeface="+mn-lt"/>
              <a:cs typeface="+mn-lt"/>
            </a:endParaRPr>
          </a:p>
          <a:p>
            <a:r>
              <a:rPr lang="en-US">
                <a:solidFill>
                  <a:srgbClr val="7B1E5C"/>
                </a:solidFill>
                <a:ea typeface="+mn-lt"/>
                <a:cs typeface="+mn-lt"/>
              </a:rPr>
              <a:t>General and Cambria, Indiana: Keelan McDonald</a:t>
            </a:r>
            <a:endParaRPr lang="en-US" b="0">
              <a:ea typeface="+mn-lt"/>
              <a:cs typeface="+mn-lt"/>
            </a:endParaRPr>
          </a:p>
          <a:p>
            <a:r>
              <a:rPr lang="en-US">
                <a:ea typeface="+mn-lt"/>
                <a:cs typeface="+mn-lt"/>
                <a:hlinkClick r:id="rId4"/>
              </a:rPr>
              <a:t>Kmcdonald@pittsburghfoodbank.org</a:t>
            </a:r>
            <a:endParaRPr lang="en-US" b="0">
              <a:ea typeface="+mn-lt"/>
              <a:cs typeface="+mn-lt"/>
            </a:endParaRPr>
          </a:p>
          <a:p>
            <a:endParaRPr lang="en-US">
              <a:cs typeface="Calibri Light"/>
            </a:endParaRPr>
          </a:p>
          <a:p>
            <a:r>
              <a:rPr lang="en-US">
                <a:solidFill>
                  <a:srgbClr val="7B1E5C"/>
                </a:solidFill>
                <a:cs typeface="Calibri Light"/>
              </a:rPr>
              <a:t>Beaver/Butler: Patricia </a:t>
            </a:r>
            <a:r>
              <a:rPr lang="en-US" err="1">
                <a:solidFill>
                  <a:srgbClr val="7B1E5C"/>
                </a:solidFill>
                <a:cs typeface="Calibri Light"/>
              </a:rPr>
              <a:t>Ferricks</a:t>
            </a:r>
            <a:endParaRPr lang="en-US">
              <a:solidFill>
                <a:srgbClr val="7B1E5C"/>
              </a:solidFill>
              <a:cs typeface="Calibri Light"/>
            </a:endParaRPr>
          </a:p>
          <a:p>
            <a:r>
              <a:rPr lang="en-US">
                <a:cs typeface="Calibri Light"/>
                <a:hlinkClick r:id="rId5"/>
              </a:rPr>
              <a:t>Pferricks@pittsburghfoodbank.org</a:t>
            </a:r>
            <a:endParaRPr lang="en-US">
              <a:cs typeface="Calibri Light"/>
            </a:endParaRPr>
          </a:p>
          <a:p>
            <a:pPr>
              <a:buClr>
                <a:srgbClr val="657CBD"/>
              </a:buClr>
            </a:pPr>
            <a:endParaRPr lang="en-US">
              <a:cs typeface="Calibri Light"/>
            </a:endParaRPr>
          </a:p>
          <a:p>
            <a:pPr>
              <a:buClr>
                <a:srgbClr val="657CBD"/>
              </a:buClr>
            </a:pPr>
            <a:endParaRPr lang="en-US">
              <a:cs typeface="Calibri Light"/>
            </a:endParaRPr>
          </a:p>
          <a:p>
            <a:endParaRPr lang="en-US">
              <a:cs typeface="Calibri Light"/>
            </a:endParaRPr>
          </a:p>
        </p:txBody>
      </p:sp>
      <p:pic>
        <p:nvPicPr>
          <p:cNvPr id="4" name="Picture 4">
            <a:extLst>
              <a:ext uri="{FF2B5EF4-FFF2-40B4-BE49-F238E27FC236}">
                <a16:creationId xmlns:a16="http://schemas.microsoft.com/office/drawing/2014/main" id="{AA588F0E-F808-4BC0-B2CB-A22D8AE14F78}"/>
              </a:ext>
            </a:extLst>
          </p:cNvPr>
          <p:cNvPicPr>
            <a:picLocks noChangeAspect="1"/>
          </p:cNvPicPr>
          <p:nvPr/>
        </p:nvPicPr>
        <p:blipFill rotWithShape="1">
          <a:blip r:embed="rId6"/>
          <a:srcRect r="237" b="3481"/>
          <a:stretch/>
        </p:blipFill>
        <p:spPr>
          <a:xfrm>
            <a:off x="6214782" y="1828800"/>
            <a:ext cx="4704236" cy="3424284"/>
          </a:xfrm>
          <a:prstGeom prst="rect">
            <a:avLst/>
          </a:prstGeom>
        </p:spPr>
      </p:pic>
    </p:spTree>
    <p:extLst>
      <p:ext uri="{BB962C8B-B14F-4D97-AF65-F5344CB8AC3E}">
        <p14:creationId xmlns:p14="http://schemas.microsoft.com/office/powerpoint/2010/main" val="385934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F18D-76A2-4CB6-B34E-07D5396B99B2}"/>
              </a:ext>
            </a:extLst>
          </p:cNvPr>
          <p:cNvSpPr>
            <a:spLocks noGrp="1"/>
          </p:cNvSpPr>
          <p:nvPr>
            <p:ph type="ctrTitle"/>
          </p:nvPr>
        </p:nvSpPr>
        <p:spPr>
          <a:xfrm>
            <a:off x="1019962" y="379142"/>
            <a:ext cx="10058400" cy="2376239"/>
          </a:xfrm>
        </p:spPr>
        <p:txBody>
          <a:bodyPr/>
          <a:lstStyle/>
          <a:p>
            <a:r>
              <a:rPr lang="en-US" b="1">
                <a:solidFill>
                  <a:srgbClr val="7B1E5C"/>
                </a:solidFill>
              </a:rPr>
              <a:t>Questions?</a:t>
            </a:r>
            <a:endParaRPr lang="en-US" b="1">
              <a:solidFill>
                <a:srgbClr val="7B1E5C"/>
              </a:solidFill>
              <a:cs typeface="Calibri"/>
            </a:endParaRPr>
          </a:p>
        </p:txBody>
      </p:sp>
      <p:sp>
        <p:nvSpPr>
          <p:cNvPr id="3" name="Subtitle 2">
            <a:extLst>
              <a:ext uri="{FF2B5EF4-FFF2-40B4-BE49-F238E27FC236}">
                <a16:creationId xmlns:a16="http://schemas.microsoft.com/office/drawing/2014/main" id="{941A8783-8607-4632-A7FB-9137B5130F7D}"/>
              </a:ext>
            </a:extLst>
          </p:cNvPr>
          <p:cNvSpPr>
            <a:spLocks noGrp="1"/>
          </p:cNvSpPr>
          <p:nvPr>
            <p:ph type="subTitle" idx="1"/>
          </p:nvPr>
        </p:nvSpPr>
        <p:spPr>
          <a:xfrm>
            <a:off x="537655" y="2952213"/>
            <a:ext cx="7813865" cy="2414358"/>
          </a:xfrm>
        </p:spPr>
        <p:txBody>
          <a:bodyPr vert="horz" lIns="91440" tIns="45720" rIns="91440" bIns="45720" rtlCol="0" anchor="t">
            <a:normAutofit/>
          </a:bodyPr>
          <a:lstStyle/>
          <a:p>
            <a:pPr algn="l" rtl="0" fontAlgn="base"/>
            <a:r>
              <a:rPr lang="en-US" b="0" i="0" u="none" strike="noStrike">
                <a:solidFill>
                  <a:srgbClr val="000000"/>
                </a:solidFill>
                <a:effectLst/>
                <a:latin typeface="Arial" panose="020B0604020202020204" pitchFamily="34" charset="0"/>
              </a:rPr>
              <a:t>Feel free to send questions and referrals via email to:</a:t>
            </a:r>
            <a:r>
              <a:rPr lang="en-US" b="0" i="0">
                <a:solidFill>
                  <a:srgbClr val="231F20"/>
                </a:solidFill>
                <a:effectLst/>
                <a:latin typeface="Arial" panose="020B0604020202020204" pitchFamily="34" charset="0"/>
              </a:rPr>
              <a:t>​</a:t>
            </a:r>
            <a:endParaRPr lang="en-US" b="0" i="0">
              <a:solidFill>
                <a:srgbClr val="231F20"/>
              </a:solidFill>
              <a:effectLst/>
              <a:latin typeface="Segoe UI" panose="020B0502040204020203" pitchFamily="34" charset="0"/>
            </a:endParaRPr>
          </a:p>
          <a:p>
            <a:pPr algn="l" rtl="0" fontAlgn="base"/>
            <a:r>
              <a:rPr lang="en-US" b="0" i="0">
                <a:solidFill>
                  <a:srgbClr val="231F20"/>
                </a:solidFill>
                <a:effectLst/>
                <a:latin typeface="Arial" panose="020B0604020202020204" pitchFamily="34" charset="0"/>
              </a:rPr>
              <a:t>​</a:t>
            </a:r>
            <a:endParaRPr lang="en-US" b="0" i="0">
              <a:solidFill>
                <a:srgbClr val="231F20"/>
              </a:solidFill>
              <a:effectLst/>
              <a:latin typeface="Segoe UI" panose="020B0502040204020203" pitchFamily="34" charset="0"/>
            </a:endParaRPr>
          </a:p>
          <a:p>
            <a:pPr algn="l" rtl="0" fontAlgn="base"/>
            <a:r>
              <a:rPr lang="en-US" b="0" i="0" u="sng" strike="noStrike">
                <a:solidFill>
                  <a:srgbClr val="EBC434"/>
                </a:solidFill>
                <a:effectLst/>
                <a:latin typeface="Arial" panose="020B0604020202020204" pitchFamily="34" charset="0"/>
                <a:hlinkClick r:id="rId3"/>
              </a:rPr>
              <a:t>snap@pittsburghfoodbank.org</a:t>
            </a:r>
            <a:r>
              <a:rPr lang="en-US" b="0" i="0">
                <a:solidFill>
                  <a:srgbClr val="231F20"/>
                </a:solidFill>
                <a:effectLst/>
                <a:latin typeface="Arial" panose="020B0604020202020204" pitchFamily="34" charset="0"/>
              </a:rPr>
              <a:t>​</a:t>
            </a:r>
            <a:endParaRPr lang="en-US" b="0" i="0">
              <a:solidFill>
                <a:srgbClr val="231F20"/>
              </a:solidFill>
              <a:effectLst/>
              <a:latin typeface="Segoe UI" panose="020B0502040204020203" pitchFamily="34" charset="0"/>
            </a:endParaRPr>
          </a:p>
          <a:p>
            <a:pPr algn="l" rtl="0" fontAlgn="base"/>
            <a:r>
              <a:rPr lang="en-US" b="0" i="0">
                <a:solidFill>
                  <a:srgbClr val="231F20"/>
                </a:solidFill>
                <a:effectLst/>
                <a:latin typeface="Arial" panose="020B0604020202020204" pitchFamily="34" charset="0"/>
              </a:rPr>
              <a:t>​</a:t>
            </a:r>
            <a:endParaRPr lang="en-US" b="0" i="0">
              <a:solidFill>
                <a:srgbClr val="231F20"/>
              </a:solidFill>
              <a:effectLst/>
              <a:latin typeface="Segoe UI" panose="020B0502040204020203" pitchFamily="34" charset="0"/>
            </a:endParaRPr>
          </a:p>
          <a:p>
            <a:pPr>
              <a:spcBef>
                <a:spcPts val="600"/>
              </a:spcBef>
            </a:pPr>
            <a:endParaRPr lang="en-US" b="1">
              <a:solidFill>
                <a:srgbClr val="093266"/>
              </a:solidFill>
              <a:cs typeface="Calibri Light"/>
            </a:endParaRPr>
          </a:p>
        </p:txBody>
      </p:sp>
      <p:pic>
        <p:nvPicPr>
          <p:cNvPr id="6146" name="Picture 2">
            <a:extLst>
              <a:ext uri="{FF2B5EF4-FFF2-40B4-BE49-F238E27FC236}">
                <a16:creationId xmlns:a16="http://schemas.microsoft.com/office/drawing/2014/main" id="{6F6C927C-7D10-46C4-828B-666E8C57B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5329" y="976421"/>
            <a:ext cx="3303270" cy="490515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2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pples on a weighing scale">
            <a:extLst>
              <a:ext uri="{FF2B5EF4-FFF2-40B4-BE49-F238E27FC236}">
                <a16:creationId xmlns:a16="http://schemas.microsoft.com/office/drawing/2014/main" id="{9D938FA2-03F9-FB37-46F3-26F8390B6EE6}"/>
              </a:ext>
            </a:extLst>
          </p:cNvPr>
          <p:cNvPicPr>
            <a:picLocks noChangeAspect="1"/>
          </p:cNvPicPr>
          <p:nvPr/>
        </p:nvPicPr>
        <p:blipFill rotWithShape="1">
          <a:blip r:embed="rId3">
            <a:alphaModFix amt="35000"/>
          </a:blip>
          <a:srcRect t="13357" b="23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9AC74A0-FC39-422D-AF7B-6E74C3E5BD84}"/>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a:solidFill>
                  <a:srgbClr val="FFFFFF"/>
                </a:solidFill>
              </a:rPr>
              <a:t>Greater Pittsburgh Community Food Bank</a:t>
            </a:r>
          </a:p>
        </p:txBody>
      </p:sp>
      <p:cxnSp>
        <p:nvCxnSpPr>
          <p:cNvPr id="27" name="Straight Connector 2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56938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29B80-8D21-4FB3-90C9-41122483B200}"/>
              </a:ext>
            </a:extLst>
          </p:cNvPr>
          <p:cNvSpPr>
            <a:spLocks noGrp="1"/>
          </p:cNvSpPr>
          <p:nvPr>
            <p:ph type="title"/>
          </p:nvPr>
        </p:nvSpPr>
        <p:spPr>
          <a:xfrm>
            <a:off x="1097281" y="286603"/>
            <a:ext cx="4589842" cy="1386080"/>
          </a:xfrm>
        </p:spPr>
        <p:txBody>
          <a:bodyPr/>
          <a:lstStyle/>
          <a:p>
            <a:r>
              <a:rPr lang="en-US"/>
              <a:t> </a:t>
            </a:r>
          </a:p>
        </p:txBody>
      </p:sp>
      <p:sp>
        <p:nvSpPr>
          <p:cNvPr id="5" name="Text Placeholder 4">
            <a:extLst>
              <a:ext uri="{FF2B5EF4-FFF2-40B4-BE49-F238E27FC236}">
                <a16:creationId xmlns:a16="http://schemas.microsoft.com/office/drawing/2014/main" id="{FB4DD200-602C-4FF3-95D6-8B8E0B628695}"/>
              </a:ext>
            </a:extLst>
          </p:cNvPr>
          <p:cNvSpPr>
            <a:spLocks noGrp="1"/>
          </p:cNvSpPr>
          <p:nvPr>
            <p:ph type="body" idx="1"/>
          </p:nvPr>
        </p:nvSpPr>
        <p:spPr/>
        <p:txBody>
          <a:bodyPr>
            <a:normAutofit/>
          </a:bodyPr>
          <a:lstStyle/>
          <a:p>
            <a:r>
              <a:rPr lang="en-US">
                <a:solidFill>
                  <a:srgbClr val="657CBD"/>
                </a:solidFill>
              </a:rPr>
              <a:t>The Mission</a:t>
            </a:r>
          </a:p>
        </p:txBody>
      </p:sp>
      <p:sp>
        <p:nvSpPr>
          <p:cNvPr id="8" name="Content Placeholder 7">
            <a:extLst>
              <a:ext uri="{FF2B5EF4-FFF2-40B4-BE49-F238E27FC236}">
                <a16:creationId xmlns:a16="http://schemas.microsoft.com/office/drawing/2014/main" id="{7B8BB8E8-5013-4A1C-A6B0-3D26C964A871}"/>
              </a:ext>
            </a:extLst>
          </p:cNvPr>
          <p:cNvSpPr>
            <a:spLocks noGrp="1"/>
          </p:cNvSpPr>
          <p:nvPr>
            <p:ph sz="half" idx="2"/>
          </p:nvPr>
        </p:nvSpPr>
        <p:spPr>
          <a:xfrm>
            <a:off x="6217920" y="2376388"/>
            <a:ext cx="4978292" cy="3378200"/>
          </a:xfrm>
        </p:spPr>
        <p:txBody>
          <a:bodyPr vert="horz" lIns="0" tIns="45720" rIns="0" bIns="45720" rtlCol="0" anchor="t">
            <a:noAutofit/>
          </a:bodyPr>
          <a:lstStyle/>
          <a:p>
            <a:pPr>
              <a:spcBef>
                <a:spcPct val="0"/>
              </a:spcBef>
              <a:buClrTx/>
              <a:buSzTx/>
              <a:buFontTx/>
              <a:buChar char="•"/>
            </a:pPr>
            <a:r>
              <a:rPr lang="en-US" altLang="en-US" sz="2400">
                <a:latin typeface="Segoe UI"/>
                <a:cs typeface="Segoe UI"/>
              </a:rPr>
              <a:t> </a:t>
            </a:r>
            <a:r>
              <a:rPr lang="en-US" altLang="en-US" sz="2200">
                <a:solidFill>
                  <a:srgbClr val="093266"/>
                </a:solidFill>
                <a:latin typeface="Calibri"/>
                <a:cs typeface="Segoe UI"/>
              </a:rPr>
              <a:t>A leading hunger-relief charity serving</a:t>
            </a:r>
            <a:r>
              <a:rPr lang="en-US" altLang="en-US" sz="2200">
                <a:latin typeface="Calibri"/>
                <a:cs typeface="Segoe UI"/>
              </a:rPr>
              <a:t> </a:t>
            </a:r>
            <a:endParaRPr lang="en-US" altLang="en-US" sz="2200">
              <a:solidFill>
                <a:srgbClr val="093266"/>
              </a:solidFill>
              <a:latin typeface="Calibri"/>
              <a:cs typeface="Segoe UI" panose="020B0502040204020203" pitchFamily="34" charset="0"/>
            </a:endParaRPr>
          </a:p>
          <a:p>
            <a:pPr marL="0" indent="0">
              <a:spcBef>
                <a:spcPct val="0"/>
              </a:spcBef>
              <a:buClrTx/>
              <a:buSzTx/>
              <a:buNone/>
            </a:pPr>
            <a:r>
              <a:rPr lang="en-US" altLang="en-US" sz="2200">
                <a:latin typeface="Calibri"/>
                <a:cs typeface="Segoe UI"/>
              </a:rPr>
              <a:t> </a:t>
            </a:r>
            <a:r>
              <a:rPr lang="en-US" altLang="en-US" sz="2200">
                <a:solidFill>
                  <a:srgbClr val="093266"/>
                </a:solidFill>
                <a:latin typeface="Calibri"/>
                <a:cs typeface="Segoe UI"/>
              </a:rPr>
              <a:t> 11-counties of southwestern Pennsylvania.</a:t>
            </a:r>
          </a:p>
          <a:p>
            <a:pPr marL="0" indent="0" eaLnBrk="1" hangingPunct="1">
              <a:spcBef>
                <a:spcPct val="0"/>
              </a:spcBef>
              <a:buClrTx/>
              <a:buSzTx/>
              <a:buNone/>
            </a:pPr>
            <a:endParaRPr lang="en-US" altLang="en-US" sz="2200">
              <a:solidFill>
                <a:srgbClr val="093266"/>
              </a:solidFill>
              <a:latin typeface="Calibri"/>
              <a:cs typeface="Segoe UI" panose="020B0502040204020203" pitchFamily="34" charset="0"/>
            </a:endParaRPr>
          </a:p>
          <a:p>
            <a:pPr>
              <a:spcBef>
                <a:spcPct val="0"/>
              </a:spcBef>
              <a:buClrTx/>
              <a:buSzTx/>
              <a:buFontTx/>
              <a:buChar char="•"/>
            </a:pPr>
            <a:r>
              <a:rPr lang="en-US" altLang="en-US" sz="2200">
                <a:solidFill>
                  <a:srgbClr val="093266"/>
                </a:solidFill>
                <a:latin typeface="Calibri"/>
                <a:cs typeface="Segoe UI"/>
              </a:rPr>
              <a:t> Through our network of more than 500 partners including six distribution centers, we source and distribute food for 40 million meals annually. On average, we serve more than 110,000 people per month.</a:t>
            </a:r>
          </a:p>
        </p:txBody>
      </p:sp>
      <p:sp>
        <p:nvSpPr>
          <p:cNvPr id="7" name="Text Placeholder 6">
            <a:extLst>
              <a:ext uri="{FF2B5EF4-FFF2-40B4-BE49-F238E27FC236}">
                <a16:creationId xmlns:a16="http://schemas.microsoft.com/office/drawing/2014/main" id="{22A59347-7090-4ABE-A76E-EE6041412F86}"/>
              </a:ext>
            </a:extLst>
          </p:cNvPr>
          <p:cNvSpPr>
            <a:spLocks noGrp="1"/>
          </p:cNvSpPr>
          <p:nvPr>
            <p:ph type="body" sz="quarter" idx="3"/>
          </p:nvPr>
        </p:nvSpPr>
        <p:spPr>
          <a:xfrm>
            <a:off x="6032568" y="1846052"/>
            <a:ext cx="4937760" cy="736282"/>
          </a:xfrm>
        </p:spPr>
        <p:txBody>
          <a:bodyPr>
            <a:normAutofit/>
          </a:bodyPr>
          <a:lstStyle/>
          <a:p>
            <a:r>
              <a:rPr lang="en-US">
                <a:solidFill>
                  <a:srgbClr val="657CBD"/>
                </a:solidFill>
              </a:rPr>
              <a:t>THE NETWORK</a:t>
            </a:r>
          </a:p>
        </p:txBody>
      </p:sp>
      <p:sp>
        <p:nvSpPr>
          <p:cNvPr id="17" name="Content Placeholder 7">
            <a:extLst>
              <a:ext uri="{FF2B5EF4-FFF2-40B4-BE49-F238E27FC236}">
                <a16:creationId xmlns:a16="http://schemas.microsoft.com/office/drawing/2014/main" id="{EEE1278C-EA3E-4BD5-87F8-8DA938153689}"/>
              </a:ext>
            </a:extLst>
          </p:cNvPr>
          <p:cNvSpPr txBox="1">
            <a:spLocks/>
          </p:cNvSpPr>
          <p:nvPr/>
        </p:nvSpPr>
        <p:spPr>
          <a:xfrm>
            <a:off x="1097280" y="2582334"/>
            <a:ext cx="4937760" cy="67877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buClrTx/>
              <a:buSzTx/>
            </a:pPr>
            <a:r>
              <a:rPr lang="en-US" altLang="en-US" sz="2400">
                <a:solidFill>
                  <a:srgbClr val="093266"/>
                </a:solidFill>
                <a:latin typeface="Calibri"/>
                <a:cs typeface="Segoe UI"/>
              </a:rPr>
              <a:t>Feed people in need and mobilize our community to eliminate hunger.</a:t>
            </a:r>
          </a:p>
        </p:txBody>
      </p:sp>
      <p:sp>
        <p:nvSpPr>
          <p:cNvPr id="2" name="Text Placeholder 4">
            <a:extLst>
              <a:ext uri="{FF2B5EF4-FFF2-40B4-BE49-F238E27FC236}">
                <a16:creationId xmlns:a16="http://schemas.microsoft.com/office/drawing/2014/main" id="{800BB2F4-0E77-417A-A006-5E13F74E88FB}"/>
              </a:ext>
            </a:extLst>
          </p:cNvPr>
          <p:cNvSpPr txBox="1">
            <a:spLocks/>
          </p:cNvSpPr>
          <p:nvPr/>
        </p:nvSpPr>
        <p:spPr>
          <a:xfrm>
            <a:off x="1095659" y="3336005"/>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a:solidFill>
                  <a:srgbClr val="657CBD"/>
                </a:solidFill>
                <a:latin typeface="+mj-lt"/>
              </a:rPr>
              <a:t>THE VISION</a:t>
            </a:r>
          </a:p>
        </p:txBody>
      </p:sp>
      <p:sp>
        <p:nvSpPr>
          <p:cNvPr id="14" name="Content Placeholder 7">
            <a:extLst>
              <a:ext uri="{FF2B5EF4-FFF2-40B4-BE49-F238E27FC236}">
                <a16:creationId xmlns:a16="http://schemas.microsoft.com/office/drawing/2014/main" id="{B0053126-2649-44FB-8778-4E8F72C6C56E}"/>
              </a:ext>
            </a:extLst>
          </p:cNvPr>
          <p:cNvSpPr txBox="1">
            <a:spLocks/>
          </p:cNvSpPr>
          <p:nvPr/>
        </p:nvSpPr>
        <p:spPr>
          <a:xfrm>
            <a:off x="1097279" y="3992844"/>
            <a:ext cx="4937760" cy="67877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buClrTx/>
              <a:buSzTx/>
            </a:pPr>
            <a:r>
              <a:rPr lang="en-US" altLang="en-US" sz="2400">
                <a:solidFill>
                  <a:srgbClr val="093266"/>
                </a:solidFill>
                <a:latin typeface="Calibri"/>
                <a:cs typeface="Segoe UI"/>
              </a:rPr>
              <a:t>A hunger-free southwestern Pennsylvania</a:t>
            </a:r>
            <a:endParaRPr lang="en-US" altLang="en-US" sz="2400">
              <a:solidFill>
                <a:srgbClr val="093266"/>
              </a:solidFill>
              <a:latin typeface="Calibri"/>
              <a:cs typeface="Segoe UI" panose="020B0502040204020203" pitchFamily="34" charset="0"/>
            </a:endParaRPr>
          </a:p>
        </p:txBody>
      </p:sp>
      <p:pic>
        <p:nvPicPr>
          <p:cNvPr id="10" name="Picture 9" descr="A picture containing text&#10;&#10;Description automatically generated">
            <a:extLst>
              <a:ext uri="{FF2B5EF4-FFF2-40B4-BE49-F238E27FC236}">
                <a16:creationId xmlns:a16="http://schemas.microsoft.com/office/drawing/2014/main" id="{2A928ECC-4915-4E0F-8FE6-79B10B74E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59" y="414647"/>
            <a:ext cx="3427703" cy="1102986"/>
          </a:xfrm>
          <a:prstGeom prst="rect">
            <a:avLst/>
          </a:prstGeom>
        </p:spPr>
      </p:pic>
    </p:spTree>
    <p:extLst>
      <p:ext uri="{BB962C8B-B14F-4D97-AF65-F5344CB8AC3E}">
        <p14:creationId xmlns:p14="http://schemas.microsoft.com/office/powerpoint/2010/main" val="40490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1">
            <a:extLst>
              <a:ext uri="{FF2B5EF4-FFF2-40B4-BE49-F238E27FC236}">
                <a16:creationId xmlns:a16="http://schemas.microsoft.com/office/drawing/2014/main" id="{B2C24FF5-4CBD-402C-B528-12B2BB1E774B}"/>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lgn="ctr"/>
            <a:r>
              <a:rPr lang="en-US" sz="3600" b="1" dirty="0">
                <a:solidFill>
                  <a:srgbClr val="FFFFFF"/>
                </a:solidFill>
              </a:rPr>
              <a:t> Community Connections</a:t>
            </a:r>
            <a:br>
              <a:rPr lang="en-US" sz="3600" b="1" dirty="0">
                <a:solidFill>
                  <a:srgbClr val="FFFFFF"/>
                </a:solidFill>
              </a:rPr>
            </a:br>
            <a:r>
              <a:rPr lang="en-US" sz="3600" b="1" dirty="0">
                <a:solidFill>
                  <a:srgbClr val="FFFFFF"/>
                </a:solidFill>
                <a:ea typeface="Calibri"/>
                <a:cs typeface="Calibri"/>
              </a:rPr>
              <a:t>Team</a:t>
            </a:r>
            <a:endParaRPr lang="en-US" sz="3600" b="1" kern="1200" spc="-50" baseline="0" dirty="0">
              <a:solidFill>
                <a:srgbClr val="FFFFFF"/>
              </a:solidFill>
              <a:latin typeface="+mj-lt"/>
              <a:cs typeface="Calibri"/>
            </a:endParaRPr>
          </a:p>
          <a:p>
            <a:endParaRPr lang="en-US" sz="3600" b="0" kern="1200" spc="-50" baseline="0">
              <a:solidFill>
                <a:srgbClr val="FFFFFF"/>
              </a:solidFill>
              <a:latin typeface="+mj-lt"/>
              <a:ea typeface="+mj-ea"/>
              <a:cs typeface="+mj-cs"/>
            </a:endParaRPr>
          </a:p>
        </p:txBody>
      </p:sp>
      <p:sp>
        <p:nvSpPr>
          <p:cNvPr id="14" name="Content Placeholder 13">
            <a:extLst>
              <a:ext uri="{FF2B5EF4-FFF2-40B4-BE49-F238E27FC236}">
                <a16:creationId xmlns:a16="http://schemas.microsoft.com/office/drawing/2014/main" id="{94ACC41E-7069-41AF-91B5-2DB681F52951}"/>
              </a:ext>
            </a:extLst>
          </p:cNvPr>
          <p:cNvSpPr>
            <a:spLocks noGrp="1"/>
          </p:cNvSpPr>
          <p:nvPr>
            <p:ph sz="half" idx="2"/>
          </p:nvPr>
        </p:nvSpPr>
        <p:spPr>
          <a:xfrm>
            <a:off x="492371" y="2653800"/>
            <a:ext cx="3084844" cy="3335519"/>
          </a:xfrm>
        </p:spPr>
        <p:txBody>
          <a:bodyPr vert="horz" lIns="0" tIns="45720" rIns="0" bIns="45720" rtlCol="0" anchor="t">
            <a:normAutofit/>
          </a:bodyPr>
          <a:lstStyle/>
          <a:p>
            <a:pPr algn="ctr">
              <a:buFont typeface="Calibri" panose="020F0502020204030204" pitchFamily="34" charset="0"/>
              <a:buChar char=" "/>
            </a:pPr>
            <a:r>
              <a:rPr lang="en-US" sz="1800">
                <a:solidFill>
                  <a:srgbClr val="FFFFFF"/>
                </a:solidFill>
              </a:rPr>
              <a:t>Making SNAP benefits more accessible by providing one-on-one assistance and meeting people where they are in the community.</a:t>
            </a:r>
            <a:endParaRPr lang="en-US">
              <a:cs typeface="Calibri Light"/>
            </a:endParaRPr>
          </a:p>
          <a:p>
            <a:pPr algn="ctr"/>
            <a:r>
              <a:rPr lang="en-US" sz="1800">
                <a:solidFill>
                  <a:srgbClr val="FFFFFF"/>
                </a:solidFill>
                <a:cs typeface="Calibri Light"/>
              </a:rPr>
              <a:t>Seeking partnerships to advance the mission of the food bank and provide supports related to food and life stabilization to our neighbors</a:t>
            </a:r>
          </a:p>
          <a:p>
            <a:pPr>
              <a:buFont typeface="Calibri" panose="020F0502020204030204" pitchFamily="34" charset="0"/>
              <a:buChar char="v"/>
            </a:pPr>
            <a:endParaRPr lang="en-US" sz="1500">
              <a:solidFill>
                <a:srgbClr val="FFFFFF"/>
              </a:solidFill>
            </a:endParaRPr>
          </a:p>
        </p:txBody>
      </p:sp>
      <p:pic>
        <p:nvPicPr>
          <p:cNvPr id="2" name="Picture 2" descr="A picture containing indoor, person, little&#10;&#10;Description automatically generated">
            <a:extLst>
              <a:ext uri="{FF2B5EF4-FFF2-40B4-BE49-F238E27FC236}">
                <a16:creationId xmlns:a16="http://schemas.microsoft.com/office/drawing/2014/main" id="{7F81573E-7283-478C-88A3-937C1086C6C6}"/>
              </a:ext>
            </a:extLst>
          </p:cNvPr>
          <p:cNvPicPr>
            <a:picLocks noChangeAspect="1"/>
          </p:cNvPicPr>
          <p:nvPr/>
        </p:nvPicPr>
        <p:blipFill rotWithShape="1">
          <a:blip r:embed="rId3"/>
          <a:srcRect l="16312" r="10062"/>
          <a:stretch/>
        </p:blipFill>
        <p:spPr>
          <a:xfrm>
            <a:off x="4075043" y="10"/>
            <a:ext cx="8111272" cy="6857990"/>
          </a:xfrm>
          <a:prstGeom prst="rect">
            <a:avLst/>
          </a:prstGeom>
        </p:spPr>
      </p:pic>
      <p:sp>
        <p:nvSpPr>
          <p:cNvPr id="29" name="Rectangle 28">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099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0D0B-A960-4670-B93C-FE61B6BC97BA}"/>
              </a:ext>
            </a:extLst>
          </p:cNvPr>
          <p:cNvSpPr>
            <a:spLocks noGrp="1"/>
          </p:cNvSpPr>
          <p:nvPr>
            <p:ph type="title"/>
          </p:nvPr>
        </p:nvSpPr>
        <p:spPr/>
        <p:txBody>
          <a:bodyPr>
            <a:normAutofit/>
          </a:bodyPr>
          <a:lstStyle/>
          <a:p>
            <a:r>
              <a:rPr lang="en-US" b="1">
                <a:latin typeface="Calibri"/>
                <a:cs typeface="Arial"/>
              </a:rPr>
              <a:t>Other Programs</a:t>
            </a:r>
          </a:p>
        </p:txBody>
      </p:sp>
      <p:graphicFrame>
        <p:nvGraphicFramePr>
          <p:cNvPr id="8" name="Content Placeholder 3">
            <a:extLst>
              <a:ext uri="{FF2B5EF4-FFF2-40B4-BE49-F238E27FC236}">
                <a16:creationId xmlns:a16="http://schemas.microsoft.com/office/drawing/2014/main" id="{A7B8A5CA-86FE-4CF7-A2C0-DA96947B1C3E}"/>
              </a:ext>
            </a:extLst>
          </p:cNvPr>
          <p:cNvGraphicFramePr>
            <a:graphicFrameLocks noGrp="1"/>
          </p:cNvGraphicFramePr>
          <p:nvPr>
            <p:ph idx="1"/>
          </p:nvPr>
        </p:nvGraphicFramePr>
        <p:xfrm>
          <a:off x="6541569" y="1715392"/>
          <a:ext cx="4614112" cy="406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7" descr="A picture of a volunteer at a drive-up distribution preparing to put a box of food in a car&#10;&#10;Description automatically generated">
            <a:extLst>
              <a:ext uri="{FF2B5EF4-FFF2-40B4-BE49-F238E27FC236}">
                <a16:creationId xmlns:a16="http://schemas.microsoft.com/office/drawing/2014/main" id="{4849DC53-DD1A-4C42-B50B-E1DB08F8FEF7}"/>
              </a:ext>
            </a:extLst>
          </p:cNvPr>
          <p:cNvPicPr>
            <a:picLocks noChangeAspect="1"/>
          </p:cNvPicPr>
          <p:nvPr/>
        </p:nvPicPr>
        <p:blipFill>
          <a:blip r:embed="rId8"/>
          <a:stretch>
            <a:fillRect/>
          </a:stretch>
        </p:blipFill>
        <p:spPr>
          <a:xfrm>
            <a:off x="1171788" y="2109582"/>
            <a:ext cx="4924815" cy="3273380"/>
          </a:xfrm>
          <a:prstGeom prst="rect">
            <a:avLst/>
          </a:prstGeom>
        </p:spPr>
      </p:pic>
    </p:spTree>
    <p:extLst>
      <p:ext uri="{BB962C8B-B14F-4D97-AF65-F5344CB8AC3E}">
        <p14:creationId xmlns:p14="http://schemas.microsoft.com/office/powerpoint/2010/main" val="157299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E546-929B-4DF4-9D5F-283DCCD8558C}"/>
              </a:ext>
            </a:extLst>
          </p:cNvPr>
          <p:cNvSpPr>
            <a:spLocks noGrp="1"/>
          </p:cNvSpPr>
          <p:nvPr>
            <p:ph type="title"/>
          </p:nvPr>
        </p:nvSpPr>
        <p:spPr>
          <a:xfrm>
            <a:off x="1024212" y="338795"/>
            <a:ext cx="10204536" cy="1993552"/>
          </a:xfrm>
        </p:spPr>
        <p:txBody>
          <a:bodyPr>
            <a:normAutofit/>
          </a:bodyPr>
          <a:lstStyle/>
          <a:p>
            <a:r>
              <a:rPr lang="en-US" b="1">
                <a:latin typeface="Calibri"/>
                <a:cs typeface="Arial"/>
              </a:rPr>
              <a:t>SNAP Outreach &amp; Application Assistance</a:t>
            </a:r>
            <a:endParaRPr lang="en-US">
              <a:solidFill>
                <a:schemeClr val="lt1"/>
              </a:solidFill>
              <a:latin typeface="Calibri"/>
              <a:ea typeface="+mj-lt"/>
              <a:cs typeface="+mj-lt"/>
            </a:endParaRPr>
          </a:p>
          <a:p>
            <a:endParaRPr lang="en-US">
              <a:cs typeface="Calibri"/>
            </a:endParaRPr>
          </a:p>
        </p:txBody>
      </p:sp>
      <p:pic>
        <p:nvPicPr>
          <p:cNvPr id="6" name="Picture 6" descr="Supplemental Nutrition Assistance logo, showing a green bag of groceries with the acronym SNAP&#10;&#10;Description automatically generated">
            <a:extLst>
              <a:ext uri="{FF2B5EF4-FFF2-40B4-BE49-F238E27FC236}">
                <a16:creationId xmlns:a16="http://schemas.microsoft.com/office/drawing/2014/main" id="{04C07D1B-D2B6-4450-BD34-E1E47290734A}"/>
              </a:ext>
            </a:extLst>
          </p:cNvPr>
          <p:cNvPicPr>
            <a:picLocks noGrp="1" noChangeAspect="1"/>
          </p:cNvPicPr>
          <p:nvPr>
            <p:ph idx="1"/>
          </p:nvPr>
        </p:nvPicPr>
        <p:blipFill>
          <a:blip r:embed="rId3"/>
          <a:stretch>
            <a:fillRect/>
          </a:stretch>
        </p:blipFill>
        <p:spPr>
          <a:xfrm>
            <a:off x="3121342" y="1828850"/>
            <a:ext cx="6010275" cy="3409950"/>
          </a:xfrm>
        </p:spPr>
      </p:pic>
    </p:spTree>
    <p:extLst>
      <p:ext uri="{BB962C8B-B14F-4D97-AF65-F5344CB8AC3E}">
        <p14:creationId xmlns:p14="http://schemas.microsoft.com/office/powerpoint/2010/main" val="75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4E7B-2EF7-4C82-B3ED-58F07D563803}"/>
              </a:ext>
            </a:extLst>
          </p:cNvPr>
          <p:cNvSpPr>
            <a:spLocks noGrp="1"/>
          </p:cNvSpPr>
          <p:nvPr>
            <p:ph type="title"/>
          </p:nvPr>
        </p:nvSpPr>
        <p:spPr>
          <a:xfrm>
            <a:off x="1134692" y="-2988"/>
            <a:ext cx="5799631" cy="1450757"/>
          </a:xfrm>
        </p:spPr>
        <p:txBody>
          <a:bodyPr/>
          <a:lstStyle/>
          <a:p>
            <a:r>
              <a:rPr lang="en-US" b="1">
                <a:solidFill>
                  <a:srgbClr val="7B1E5C"/>
                </a:solidFill>
                <a:latin typeface="Calibri"/>
                <a:cs typeface="Arial"/>
              </a:rPr>
              <a:t>What We Do</a:t>
            </a:r>
          </a:p>
        </p:txBody>
      </p:sp>
      <p:sp>
        <p:nvSpPr>
          <p:cNvPr id="4" name="Rectangle 3">
            <a:extLst>
              <a:ext uri="{FF2B5EF4-FFF2-40B4-BE49-F238E27FC236}">
                <a16:creationId xmlns:a16="http://schemas.microsoft.com/office/drawing/2014/main" id="{6EF2EF84-8B02-47B6-B16F-6040F1EB2F3E}"/>
              </a:ext>
            </a:extLst>
          </p:cNvPr>
          <p:cNvSpPr/>
          <p:nvPr/>
        </p:nvSpPr>
        <p:spPr>
          <a:xfrm>
            <a:off x="873110" y="1482705"/>
            <a:ext cx="10201797" cy="3883440"/>
          </a:xfrm>
          <a:prstGeom prst="rect">
            <a:avLst/>
          </a:prstGeom>
          <a:solidFill>
            <a:schemeClr val="bg1"/>
          </a:solidFill>
          <a:ln>
            <a:solidFill>
              <a:srgbClr val="10C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28B185-6E58-4106-A586-54D6B0B93082}"/>
              </a:ext>
            </a:extLst>
          </p:cNvPr>
          <p:cNvSpPr>
            <a:spLocks noGrp="1"/>
          </p:cNvSpPr>
          <p:nvPr>
            <p:ph sz="half" idx="1"/>
          </p:nvPr>
        </p:nvSpPr>
        <p:spPr>
          <a:xfrm>
            <a:off x="1219708" y="1716742"/>
            <a:ext cx="4684652" cy="4936115"/>
          </a:xfrm>
        </p:spPr>
        <p:txBody>
          <a:bodyPr vert="horz" lIns="0" tIns="45720" rIns="0" bIns="45720" rtlCol="0" anchor="t">
            <a:noAutofit/>
          </a:bodyPr>
          <a:lstStyle/>
          <a:p>
            <a:pPr marL="0" indent="0">
              <a:buNone/>
            </a:pPr>
            <a:r>
              <a:rPr lang="en-US">
                <a:solidFill>
                  <a:srgbClr val="1E497D"/>
                </a:solidFill>
                <a:latin typeface="Calibri"/>
                <a:cs typeface="Calibri"/>
              </a:rPr>
              <a:t>We Can Assist You By:</a:t>
            </a:r>
          </a:p>
          <a:p>
            <a:pPr marL="383540" lvl="1"/>
            <a:r>
              <a:rPr lang="en-US">
                <a:ea typeface="+mn-lt"/>
                <a:cs typeface="+mn-lt"/>
              </a:rPr>
              <a:t>Submit new SNAP applications​</a:t>
            </a:r>
          </a:p>
          <a:p>
            <a:pPr marL="383540" lvl="1"/>
            <a:r>
              <a:rPr lang="en-US">
                <a:ea typeface="+mn-lt"/>
                <a:cs typeface="+mn-lt"/>
              </a:rPr>
              <a:t>Submit SNAP renewals​</a:t>
            </a:r>
          </a:p>
          <a:p>
            <a:pPr marL="383540" lvl="1"/>
            <a:r>
              <a:rPr lang="en-US">
                <a:ea typeface="+mn-lt"/>
                <a:cs typeface="+mn-lt"/>
              </a:rPr>
              <a:t>Apply for LIHEAP and Medical benefits​</a:t>
            </a:r>
          </a:p>
          <a:p>
            <a:pPr marL="383540" lvl="1"/>
            <a:r>
              <a:rPr lang="en-US">
                <a:ea typeface="+mn-lt"/>
                <a:cs typeface="+mn-lt"/>
              </a:rPr>
              <a:t>Provide information/ register for Food Bank programs</a:t>
            </a:r>
          </a:p>
          <a:p>
            <a:pPr marL="383540" lvl="1"/>
            <a:r>
              <a:rPr lang="en-US">
                <a:ea typeface="+mn-lt"/>
                <a:cs typeface="+mn-lt"/>
              </a:rPr>
              <a:t>Register clients for programs such as ERAP, certain employment programs and reduced cost internet</a:t>
            </a:r>
          </a:p>
          <a:p>
            <a:pPr marL="383540" lvl="1"/>
            <a:r>
              <a:rPr lang="en-US">
                <a:ea typeface="+mn-lt"/>
                <a:cs typeface="+mn-lt"/>
              </a:rPr>
              <a:t>Upload client documents​</a:t>
            </a:r>
          </a:p>
          <a:p>
            <a:pPr marL="383540" lvl="1"/>
            <a:r>
              <a:rPr lang="en-US">
                <a:ea typeface="+mn-lt"/>
                <a:cs typeface="+mn-lt"/>
              </a:rPr>
              <a:t> Explain and assist with the application process​</a:t>
            </a:r>
          </a:p>
          <a:p>
            <a:pPr marL="383540" lvl="1"/>
            <a:endParaRPr lang="en-US">
              <a:ea typeface="+mn-lt"/>
              <a:cs typeface="+mn-lt"/>
            </a:endParaRPr>
          </a:p>
          <a:p>
            <a:pPr marL="383540" lvl="1"/>
            <a:endParaRPr lang="en-US">
              <a:ea typeface="+mn-lt"/>
              <a:cs typeface="+mn-lt"/>
            </a:endParaRPr>
          </a:p>
        </p:txBody>
      </p:sp>
      <p:sp>
        <p:nvSpPr>
          <p:cNvPr id="7" name="Content Placeholder 6">
            <a:extLst>
              <a:ext uri="{FF2B5EF4-FFF2-40B4-BE49-F238E27FC236}">
                <a16:creationId xmlns:a16="http://schemas.microsoft.com/office/drawing/2014/main" id="{64AB1493-7B75-4D92-AB1D-4BDEC6888C3A}"/>
              </a:ext>
            </a:extLst>
          </p:cNvPr>
          <p:cNvSpPr>
            <a:spLocks noGrp="1"/>
          </p:cNvSpPr>
          <p:nvPr>
            <p:ph sz="half" idx="2"/>
          </p:nvPr>
        </p:nvSpPr>
        <p:spPr>
          <a:xfrm>
            <a:off x="6252487" y="1713148"/>
            <a:ext cx="4687103" cy="3882992"/>
          </a:xfrm>
        </p:spPr>
        <p:txBody>
          <a:bodyPr vert="horz" lIns="0" tIns="45720" rIns="0" bIns="45720" rtlCol="0" anchor="t">
            <a:normAutofit/>
          </a:bodyPr>
          <a:lstStyle/>
          <a:p>
            <a:r>
              <a:rPr lang="en-US">
                <a:solidFill>
                  <a:srgbClr val="1E497D"/>
                </a:solidFill>
                <a:latin typeface="Calibri"/>
                <a:cs typeface="Calibri"/>
              </a:rPr>
              <a:t>We Cannot:</a:t>
            </a:r>
          </a:p>
          <a:p>
            <a:pPr marL="285750" lvl="1" indent="-285750">
              <a:buFont typeface="Wingdings,Sans-Serif" panose="020F0502020204030204" pitchFamily="34" charset="0"/>
              <a:buChar char="v"/>
            </a:pPr>
            <a:r>
              <a:rPr lang="en-US">
                <a:ea typeface="+mn-lt"/>
                <a:cs typeface="+mn-lt"/>
              </a:rPr>
              <a:t>Approve applications​</a:t>
            </a:r>
          </a:p>
          <a:p>
            <a:pPr marL="285750" lvl="1" indent="-285750">
              <a:buFont typeface="Wingdings,Sans-Serif" panose="020F0502020204030204" pitchFamily="34" charset="0"/>
              <a:buChar char="v"/>
            </a:pPr>
            <a:r>
              <a:rPr lang="en-US">
                <a:ea typeface="+mn-lt"/>
                <a:cs typeface="+mn-lt"/>
              </a:rPr>
              <a:t>Modify active SNAP cases​</a:t>
            </a:r>
          </a:p>
          <a:p>
            <a:pPr marL="285750" lvl="1" indent="-285750">
              <a:buFont typeface="Wingdings,Sans-Serif" panose="020F0502020204030204" pitchFamily="34" charset="0"/>
              <a:buChar char="v"/>
            </a:pPr>
            <a:r>
              <a:rPr lang="en-US">
                <a:ea typeface="+mn-lt"/>
                <a:cs typeface="+mn-lt"/>
              </a:rPr>
              <a:t>Search for SNAP accounts not created through GPCFB</a:t>
            </a:r>
          </a:p>
          <a:p>
            <a:pPr marL="285750" lvl="1" indent="-285750">
              <a:buFont typeface="Wingdings,Sans-Serif" panose="020F0502020204030204" pitchFamily="34" charset="0"/>
              <a:buChar char="v"/>
            </a:pPr>
            <a:r>
              <a:rPr lang="en-US">
                <a:ea typeface="+mn-lt"/>
                <a:cs typeface="+mn-lt"/>
              </a:rPr>
              <a:t>Send EBT cards, new or lost​</a:t>
            </a:r>
          </a:p>
          <a:p>
            <a:pPr marL="0" lvl="1" indent="0">
              <a:buNone/>
            </a:pPr>
            <a:r>
              <a:rPr lang="en-US">
                <a:solidFill>
                  <a:schemeClr val="accent3"/>
                </a:solidFill>
                <a:ea typeface="+mn-lt"/>
                <a:cs typeface="+mn-lt"/>
              </a:rPr>
              <a:t>*For question about active cases and lost cards, we advise clients to call 1-877-395-8930</a:t>
            </a:r>
          </a:p>
          <a:p>
            <a:endParaRPr lang="en-US">
              <a:cs typeface="Calibri Light"/>
            </a:endParaRPr>
          </a:p>
          <a:p>
            <a:r>
              <a:rPr lang="en-US">
                <a:cs typeface="Calibri Light"/>
              </a:rPr>
              <a:t>We refer clients to 877# or their local CAO, depending on needs.</a:t>
            </a:r>
            <a:endParaRPr lang="en-US"/>
          </a:p>
        </p:txBody>
      </p:sp>
    </p:spTree>
    <p:extLst>
      <p:ext uri="{BB962C8B-B14F-4D97-AF65-F5344CB8AC3E}">
        <p14:creationId xmlns:p14="http://schemas.microsoft.com/office/powerpoint/2010/main" val="2746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CCDD-FFFB-F548-AF6E-5C34B2D589F6}"/>
              </a:ext>
            </a:extLst>
          </p:cNvPr>
          <p:cNvSpPr>
            <a:spLocks noGrp="1"/>
          </p:cNvSpPr>
          <p:nvPr>
            <p:ph type="title"/>
          </p:nvPr>
        </p:nvSpPr>
        <p:spPr>
          <a:xfrm>
            <a:off x="1097280" y="286603"/>
            <a:ext cx="10058400" cy="1450757"/>
          </a:xfrm>
        </p:spPr>
        <p:txBody>
          <a:bodyPr>
            <a:normAutofit/>
          </a:bodyPr>
          <a:lstStyle/>
          <a:p>
            <a:r>
              <a:rPr lang="en-US" b="1">
                <a:latin typeface="Calibri"/>
                <a:cs typeface="Arial"/>
              </a:rPr>
              <a:t>Why GPCFB Offers SNAP Application Assistance</a:t>
            </a:r>
          </a:p>
        </p:txBody>
      </p:sp>
      <p:graphicFrame>
        <p:nvGraphicFramePr>
          <p:cNvPr id="5" name="Content Placeholder 2">
            <a:extLst>
              <a:ext uri="{FF2B5EF4-FFF2-40B4-BE49-F238E27FC236}">
                <a16:creationId xmlns:a16="http://schemas.microsoft.com/office/drawing/2014/main" id="{C1BEFE73-2109-2403-EE80-1B058FB0DCD3}"/>
              </a:ext>
            </a:extLst>
          </p:cNvPr>
          <p:cNvGraphicFramePr>
            <a:graphicFrameLocks noGrp="1"/>
          </p:cNvGraphicFramePr>
          <p:nvPr>
            <p:ph idx="1"/>
            <p:extLst>
              <p:ext uri="{D42A27DB-BD31-4B8C-83A1-F6EECF244321}">
                <p14:modId xmlns:p14="http://schemas.microsoft.com/office/powerpoint/2010/main" val="19805687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2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C97585-1380-AC1C-210C-3B6683D5C621}"/>
              </a:ext>
            </a:extLst>
          </p:cNvPr>
          <p:cNvSpPr>
            <a:spLocks noGrp="1"/>
          </p:cNvSpPr>
          <p:nvPr>
            <p:ph type="title"/>
          </p:nvPr>
        </p:nvSpPr>
        <p:spPr>
          <a:xfrm>
            <a:off x="492370" y="516835"/>
            <a:ext cx="3084844" cy="2103875"/>
          </a:xfrm>
        </p:spPr>
        <p:txBody>
          <a:bodyPr>
            <a:normAutofit/>
          </a:bodyPr>
          <a:lstStyle/>
          <a:p>
            <a:r>
              <a:rPr lang="en-US" sz="3600">
                <a:solidFill>
                  <a:srgbClr val="FFFFFF"/>
                </a:solidFill>
                <a:cs typeface="Calibri"/>
              </a:rPr>
              <a:t>SNAP Income Guidelines</a:t>
            </a:r>
            <a:endParaRPr lang="en-US" sz="3600">
              <a:solidFill>
                <a:srgbClr val="FFFFFF"/>
              </a:solidFill>
            </a:endParaRPr>
          </a:p>
        </p:txBody>
      </p:sp>
      <p:sp>
        <p:nvSpPr>
          <p:cNvPr id="8" name="Content Placeholder 7">
            <a:extLst>
              <a:ext uri="{FF2B5EF4-FFF2-40B4-BE49-F238E27FC236}">
                <a16:creationId xmlns:a16="http://schemas.microsoft.com/office/drawing/2014/main" id="{69F6DC19-5133-8B22-3927-29F0074F950D}"/>
              </a:ext>
            </a:extLst>
          </p:cNvPr>
          <p:cNvSpPr>
            <a:spLocks noGrp="1"/>
          </p:cNvSpPr>
          <p:nvPr>
            <p:ph idx="1"/>
          </p:nvPr>
        </p:nvSpPr>
        <p:spPr>
          <a:xfrm>
            <a:off x="492371" y="2653800"/>
            <a:ext cx="3084844" cy="3335519"/>
          </a:xfrm>
        </p:spPr>
        <p:txBody>
          <a:bodyPr vert="horz" lIns="0" tIns="45720" rIns="0" bIns="45720" rtlCol="0" anchor="t">
            <a:normAutofit/>
          </a:bodyPr>
          <a:lstStyle/>
          <a:p>
            <a:r>
              <a:rPr lang="en-US" sz="1500" dirty="0">
                <a:solidFill>
                  <a:srgbClr val="FFFFFF"/>
                </a:solidFill>
                <a:cs typeface="Calibri Light"/>
              </a:rPr>
              <a:t>Effective October 1st 2022</a:t>
            </a:r>
            <a:endParaRPr lang="en-US" sz="1500" dirty="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Table&#10;&#10;Description automatically generated">
            <a:extLst>
              <a:ext uri="{FF2B5EF4-FFF2-40B4-BE49-F238E27FC236}">
                <a16:creationId xmlns:a16="http://schemas.microsoft.com/office/drawing/2014/main" id="{35ACF671-3076-3455-659E-6763F8C1D57F}"/>
              </a:ext>
            </a:extLst>
          </p:cNvPr>
          <p:cNvPicPr>
            <a:picLocks noChangeAspect="1"/>
          </p:cNvPicPr>
          <p:nvPr/>
        </p:nvPicPr>
        <p:blipFill>
          <a:blip r:embed="rId2"/>
          <a:stretch>
            <a:fillRect/>
          </a:stretch>
        </p:blipFill>
        <p:spPr>
          <a:xfrm>
            <a:off x="4742017" y="1287604"/>
            <a:ext cx="6798082" cy="4282791"/>
          </a:xfrm>
          <a:prstGeom prst="rect">
            <a:avLst/>
          </a:prstGeom>
        </p:spPr>
      </p:pic>
    </p:spTree>
    <p:extLst>
      <p:ext uri="{BB962C8B-B14F-4D97-AF65-F5344CB8AC3E}">
        <p14:creationId xmlns:p14="http://schemas.microsoft.com/office/powerpoint/2010/main" val="621207481"/>
      </p:ext>
    </p:extLst>
  </p:cSld>
  <p:clrMapOvr>
    <a:masterClrMapping/>
  </p:clrMapOvr>
</p:sld>
</file>

<file path=ppt/theme/theme1.xml><?xml version="1.0" encoding="utf-8"?>
<a:theme xmlns:a="http://schemas.openxmlformats.org/drawingml/2006/main" name="Retrospect">
  <a:themeElements>
    <a:clrScheme name="Re-Brand Re-Fresh">
      <a:dk1>
        <a:srgbClr val="004955"/>
      </a:dk1>
      <a:lt1>
        <a:sysClr val="window" lastClr="FFFFFF"/>
      </a:lt1>
      <a:dk2>
        <a:srgbClr val="093266"/>
      </a:dk2>
      <a:lt2>
        <a:srgbClr val="657CBD"/>
      </a:lt2>
      <a:accent1>
        <a:srgbClr val="657CBD"/>
      </a:accent1>
      <a:accent2>
        <a:srgbClr val="093266"/>
      </a:accent2>
      <a:accent3>
        <a:srgbClr val="F1B51C"/>
      </a:accent3>
      <a:accent4>
        <a:srgbClr val="20A958"/>
      </a:accent4>
      <a:accent5>
        <a:srgbClr val="F15A38"/>
      </a:accent5>
      <a:accent6>
        <a:srgbClr val="E21B52"/>
      </a:accent6>
      <a:hlink>
        <a:srgbClr val="657CBD"/>
      </a:hlink>
      <a:folHlink>
        <a:srgbClr val="7B1E5C"/>
      </a:folHlink>
    </a:clrScheme>
    <a:fontScheme name="Custom 1">
      <a:majorFont>
        <a:latin typeface="Calibri"/>
        <a:ea typeface=""/>
        <a:cs typeface=""/>
      </a:majorFont>
      <a:minorFont>
        <a:latin typeface="Calibri 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AD4B1D09F1BE4882AB7BA27998BA15" ma:contentTypeVersion="15" ma:contentTypeDescription="Create a new document." ma:contentTypeScope="" ma:versionID="fff2df96c1e80db3a673b10720e51c7d">
  <xsd:schema xmlns:xsd="http://www.w3.org/2001/XMLSchema" xmlns:xs="http://www.w3.org/2001/XMLSchema" xmlns:p="http://schemas.microsoft.com/office/2006/metadata/properties" xmlns:ns2="db12a938-37fc-48bc-97af-b2ce9372deab" xmlns:ns3="62617cfa-616c-409c-a619-c625dc2df783" targetNamespace="http://schemas.microsoft.com/office/2006/metadata/properties" ma:root="true" ma:fieldsID="e749ade54eab923dcf120f0c0a06c29b" ns2:_="" ns3:_="">
    <xsd:import namespace="db12a938-37fc-48bc-97af-b2ce9372deab"/>
    <xsd:import namespace="62617cfa-616c-409c-a619-c625dc2df7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2a938-37fc-48bc-97af-b2ce9372d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e89730-9e2e-46b1-b4b7-7b59786733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617cfa-616c-409c-a619-c625dc2df78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617cfa-616c-409c-a619-c625dc2df783">
      <UserInfo>
        <DisplayName>Amber Book MSW</DisplayName>
        <AccountId>6</AccountId>
        <AccountType/>
      </UserInfo>
      <UserInfo>
        <DisplayName>Brittny Klinedinst</DisplayName>
        <AccountId>128</AccountId>
        <AccountType/>
      </UserInfo>
      <UserInfo>
        <DisplayName>Dionna Rojas-Orta</DisplayName>
        <AccountId>27</AccountId>
        <AccountType/>
      </UserInfo>
      <UserInfo>
        <DisplayName>Patricia Ferricks</DisplayName>
        <AccountId>99</AccountId>
        <AccountType/>
      </UserInfo>
      <UserInfo>
        <DisplayName>Ronnell Hunt</DisplayName>
        <AccountId>206</AccountId>
        <AccountType/>
      </UserInfo>
    </SharedWithUsers>
    <lcf76f155ced4ddcb4097134ff3c332f xmlns="db12a938-37fc-48bc-97af-b2ce9372de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209289-EAD3-48FB-8D19-3D1DDF8B8DDD}">
  <ds:schemaRefs>
    <ds:schemaRef ds:uri="62617cfa-616c-409c-a619-c625dc2df783"/>
    <ds:schemaRef ds:uri="db12a938-37fc-48bc-97af-b2ce9372de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A06B55-8ACE-41F5-BCA5-C7A1F684D8BA}">
  <ds:schemaRefs>
    <ds:schemaRef ds:uri="http://schemas.microsoft.com/sharepoint/v3/contenttype/forms"/>
  </ds:schemaRefs>
</ds:datastoreItem>
</file>

<file path=customXml/itemProps3.xml><?xml version="1.0" encoding="utf-8"?>
<ds:datastoreItem xmlns:ds="http://schemas.openxmlformats.org/officeDocument/2006/customXml" ds:itemID="{D993C5F7-4BCF-4058-96B0-161347AB867D}">
  <ds:schemaRefs>
    <ds:schemaRef ds:uri="62617cfa-616c-409c-a619-c625dc2df783"/>
    <ds:schemaRef ds:uri="db12a938-37fc-48bc-97af-b2ce9372de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7</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SNAP (Supplemental Nutrition Assistance Program) Application Assistance Food Security and SNAP Application Assistance </vt:lpstr>
      <vt:lpstr>Greater Pittsburgh Community Food Bank</vt:lpstr>
      <vt:lpstr> </vt:lpstr>
      <vt:lpstr> Community Connections Team </vt:lpstr>
      <vt:lpstr>Other Programs</vt:lpstr>
      <vt:lpstr>SNAP Outreach &amp; Application Assistance </vt:lpstr>
      <vt:lpstr>What We Do</vt:lpstr>
      <vt:lpstr>Why GPCFB Offers SNAP Application Assistance</vt:lpstr>
      <vt:lpstr>SNAP Income Guidelines</vt:lpstr>
      <vt:lpstr>Compass Programs</vt:lpstr>
      <vt:lpstr>Why Become A Compass Community Partner?</vt:lpstr>
      <vt:lpstr>Useful Links</vt:lpstr>
      <vt:lpstr>Reach Us Online: Partner Referrals </vt:lpstr>
      <vt:lpstr>Reach Us Online: Public</vt:lpstr>
      <vt:lpstr>Let's Collaborate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Seymour</dc:creator>
  <cp:revision>91</cp:revision>
  <dcterms:created xsi:type="dcterms:W3CDTF">2020-10-07T18:48:53Z</dcterms:created>
  <dcterms:modified xsi:type="dcterms:W3CDTF">2022-09-28T14:35:49Z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0x01010094AD4B1D09F1BE4882AB7BA27998BA15</vt:lpwstr>
  </property>
  <property fmtid="{D5CDD505-2E9C-101B-9397-08002B2CF9AE}" pid="3" name="MediaServiceImageTags">
    <vt:lpwstr/>
  </property>
</Properties>
</file>