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5_9A6A7F21.xml" ContentType="application/vnd.ms-powerpoint.comments+xml"/>
  <Override PartName="/ppt/comments/modernComment_106_FAFB75DC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72" r:id="rId4"/>
    <p:sldId id="261" r:id="rId5"/>
    <p:sldId id="266" r:id="rId6"/>
    <p:sldId id="262" r:id="rId7"/>
    <p:sldId id="274" r:id="rId8"/>
    <p:sldId id="270" r:id="rId9"/>
    <p:sldId id="275" r:id="rId10"/>
    <p:sldId id="267" r:id="rId11"/>
    <p:sldId id="268" r:id="rId12"/>
    <p:sldId id="27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C9DA97-5853-1D61-F9FD-F336B7A65A03}" name="Bengel, Emily" initials="BE" userId="S::Emily.Bengel@AlleghenyCounty.us::c4fd023e-c3a3-4e1e-8ced-35b0adfda1b6" providerId="AD"/>
  <p188:author id="{57BC73FB-5A87-ED8C-E982-344B633EF369}" name="Malen, Amy" initials="MA" userId="S::amy.malen@alleghenycounty.us::35273bd6-929e-4345-b1e4-cca53d3f9a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00987-BEA2-AD90-873F-F40C84312036}" v="38" dt="2023-01-25T16:00:40.183"/>
    <p1510:client id="{065CA6C5-33BF-931A-A440-DAA4CE32D395}" v="56" dt="2023-01-24T20:27:56.398"/>
    <p1510:client id="{18C46043-2A6E-87CA-5043-5EE8B02AEC2A}" v="1328" dt="2023-01-19T17:29:25.193"/>
    <p1510:client id="{2BC7CE21-6BBE-4795-A0F6-227106BE4CE3}" v="2247" dt="2023-01-19T14:28:27.297"/>
    <p1510:client id="{64349361-C8BD-F8D2-2165-8850F15E526B}" v="134" dt="2023-01-19T17:38:21.802"/>
    <p1510:client id="{86AF17CF-F3A0-79A7-298D-137FA2B57402}" v="71" dt="2023-01-19T15:50:59.331"/>
    <p1510:client id="{A6FD234E-00CC-8054-A2C9-29FF1F086AE5}" v="42" dt="2023-01-24T20:42:18.717"/>
    <p1510:client id="{BE9F9F2E-E25E-EA5F-A358-7C228D1245B9}" v="24" dt="2023-01-24T20:34:47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05_9A6A7F2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45876C4-DF8B-478C-8249-04DD8F8E328C}" authorId="{7BC9DA97-5853-1D61-F9FD-F336B7A65A03}" status="resolved" created="2023-01-11T16:58:45.235" complete="100000">
    <pc:sldMkLst xmlns:pc="http://schemas.microsoft.com/office/powerpoint/2013/main/command">
      <pc:docMk/>
      <pc:sldMk cId="3598884987" sldId="7352"/>
    </pc:sldMkLst>
    <p188:txBody>
      <a:bodyPr/>
      <a:lstStyle/>
      <a:p>
        <a:r>
          <a:rPr lang="en-US"/>
          <a:t>Amy, slides 10 &amp; 11 are ready for your input!</a:t>
        </a:r>
      </a:p>
    </p188:txBody>
  </p188:cm>
</p188:cmLst>
</file>

<file path=ppt/comments/modernComment_106_FAFB75D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22778C5-44F4-4734-A592-674582710C01}" authorId="{7BC9DA97-5853-1D61-F9FD-F336B7A65A03}" status="resolved" created="2023-01-11T16:57:20.082" complete="100000">
    <pc:sldMkLst xmlns:pc="http://schemas.microsoft.com/office/powerpoint/2013/main/command">
      <pc:docMk/>
      <pc:sldMk cId="3937098913" sldId="7351"/>
    </pc:sldMkLst>
    <p188:replyLst>
      <p188:reply id="{1D7C0B8F-1527-47B9-B7F3-14A2BBEAEDE4}" authorId="{57BC73FB-5A87-ED8C-E982-344B633EF369}" created="2023-01-11T21:33:57.654">
        <p188:txBody>
          <a:bodyPr/>
          <a:lstStyle/>
          <a:p>
            <a:r>
              <a:rPr lang="en-US"/>
              <a:t>yes, I think that's a good idea!</a:t>
            </a:r>
          </a:p>
        </p188:txBody>
      </p188:reply>
    </p188:replyLst>
    <p188:txBody>
      <a:bodyPr/>
      <a:lstStyle/>
      <a:p>
        <a:r>
          <a:rPr lang="en-US"/>
          <a:t>I'm thinking we could have an interesting discussion re: some of the data on the next 3 slides, so planning to open it up for some conversation!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0120234-47B6-43CA-9B1C-D7CE789A20A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2C86AE4-9ADD-48F9-8713-B7FB7AEB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0234-47B6-43CA-9B1C-D7CE789A20A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6AE4-9ADD-48F9-8713-B7FB7AEB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0234-47B6-43CA-9B1C-D7CE789A20A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6AE4-9ADD-48F9-8713-B7FB7AEB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7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0234-47B6-43CA-9B1C-D7CE789A20A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6AE4-9ADD-48F9-8713-B7FB7AEB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2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0234-47B6-43CA-9B1C-D7CE789A20A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6AE4-9ADD-48F9-8713-B7FB7AEB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3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0234-47B6-43CA-9B1C-D7CE789A20A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6AE4-9ADD-48F9-8713-B7FB7AEB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0234-47B6-43CA-9B1C-D7CE789A20A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6AE4-9ADD-48F9-8713-B7FB7AEB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2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0234-47B6-43CA-9B1C-D7CE789A20A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6AE4-9ADD-48F9-8713-B7FB7AEB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0234-47B6-43CA-9B1C-D7CE789A20A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6AE4-9ADD-48F9-8713-B7FB7AEB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0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0234-47B6-43CA-9B1C-D7CE789A20A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2C86AE4-9ADD-48F9-8713-B7FB7AEB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5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0120234-47B6-43CA-9B1C-D7CE789A20A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2C86AE4-9ADD-48F9-8713-B7FB7AEB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4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0120234-47B6-43CA-9B1C-D7CE789A20AB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2C86AE4-9ADD-48F9-8713-B7FB7AEB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hgJ30Q9qjk&amp;t=1s" TargetMode="External"/><Relationship Id="rId2" Type="http://schemas.openxmlformats.org/officeDocument/2006/relationships/hyperlink" Target="https://www.youtube.com/watch?v=kpzLalKHy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jKAzECeLOl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5_9A6A7F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6_FAFB75DC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B1B515-F9F4-43DB-9558-A4C5ABBBF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4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4E9AB-A241-18B5-45AA-4C24DE7E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955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5100"/>
              <a:t>Car Seats &amp; Cribettes</a:t>
            </a:r>
            <a:br>
              <a:rPr lang="en-US" sz="5100"/>
            </a:br>
            <a:endParaRPr lang="en-US" sz="5100">
              <a:cs typeface="Calibri Ligh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0016B9-24C3-C45C-72F7-107FD179C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86964" y="4206876"/>
            <a:ext cx="3403042" cy="164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85000"/>
              </a:lnSpc>
              <a:spcBef>
                <a:spcPts val="1300"/>
              </a:spcBef>
            </a:pPr>
            <a:r>
              <a:rPr lang="en-US" sz="2200">
                <a:solidFill>
                  <a:srgbClr val="FFFFFF"/>
                </a:solidFill>
                <a:latin typeface="+mj-lt"/>
              </a:rPr>
              <a:t>January 25th, 2023</a:t>
            </a:r>
            <a:endParaRPr lang="en-US">
              <a:cs typeface="Calibri Light" panose="020F0302020204030204"/>
            </a:endParaRPr>
          </a:p>
          <a:p>
            <a:pPr>
              <a:lnSpc>
                <a:spcPct val="85000"/>
              </a:lnSpc>
              <a:spcBef>
                <a:spcPts val="1300"/>
              </a:spcBef>
            </a:pPr>
            <a:endParaRPr lang="en-US" sz="2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C9528F-903F-4F75-99E3-CC588843E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568AE03-CCA3-8DB2-C9C4-76A304A4F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8" t="17977" r="24638" b="18770"/>
          <a:stretch/>
        </p:blipFill>
        <p:spPr>
          <a:xfrm>
            <a:off x="794601" y="629265"/>
            <a:ext cx="5963743" cy="55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6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urvey intro.PNG">
            <a:extLst>
              <a:ext uri="{FF2B5EF4-FFF2-40B4-BE49-F238E27FC236}">
                <a16:creationId xmlns:a16="http://schemas.microsoft.com/office/drawing/2014/main" id="{B383A992-D44D-9392-2D8A-7BA2484F8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796" y="643467"/>
            <a:ext cx="7418407" cy="42841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9FCA44-2536-4018-BE99-9CB7FBDE3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1065"/>
            <a:ext cx="12192000" cy="1286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50EC8F-08E6-12B0-78C1-B47E0E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068" y="4737530"/>
            <a:ext cx="9837084" cy="2882193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cs typeface="Calibri Light"/>
              </a:rPr>
              <a:t>Request Form Overview</a:t>
            </a:r>
            <a:endParaRPr lang="en-US" sz="44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286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urvey 1.PNG">
            <a:extLst>
              <a:ext uri="{FF2B5EF4-FFF2-40B4-BE49-F238E27FC236}">
                <a16:creationId xmlns:a16="http://schemas.microsoft.com/office/drawing/2014/main" id="{311F657A-FFBD-E548-6006-E7B00DFFF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45" y="320412"/>
            <a:ext cx="4827591" cy="6210160"/>
          </a:xfrm>
        </p:spPr>
      </p:pic>
      <p:pic>
        <p:nvPicPr>
          <p:cNvPr id="7" name="Picture 7" descr="survey 2.PNG">
            <a:extLst>
              <a:ext uri="{FF2B5EF4-FFF2-40B4-BE49-F238E27FC236}">
                <a16:creationId xmlns:a16="http://schemas.microsoft.com/office/drawing/2014/main" id="{54C0D285-3014-4EFF-4D94-D4FE1D1DF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792" y="57481"/>
            <a:ext cx="3941954" cy="1771452"/>
          </a:xfrm>
          <a:prstGeom prst="rect">
            <a:avLst/>
          </a:prstGeom>
        </p:spPr>
      </p:pic>
      <p:pic>
        <p:nvPicPr>
          <p:cNvPr id="8" name="Picture 8" descr="survey 3.PNG">
            <a:extLst>
              <a:ext uri="{FF2B5EF4-FFF2-40B4-BE49-F238E27FC236}">
                <a16:creationId xmlns:a16="http://schemas.microsoft.com/office/drawing/2014/main" id="{744FA4A6-5451-2759-8A62-C52B9FA33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794" y="1881155"/>
            <a:ext cx="3941952" cy="3160735"/>
          </a:xfrm>
          <a:prstGeom prst="rect">
            <a:avLst/>
          </a:prstGeom>
        </p:spPr>
      </p:pic>
      <p:pic>
        <p:nvPicPr>
          <p:cNvPr id="9" name="Picture 9" descr="survey 4.PNG">
            <a:extLst>
              <a:ext uri="{FF2B5EF4-FFF2-40B4-BE49-F238E27FC236}">
                <a16:creationId xmlns:a16="http://schemas.microsoft.com/office/drawing/2014/main" id="{EEE1B2BD-A8E4-D044-A2A0-769F54447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790" y="5079409"/>
            <a:ext cx="3941956" cy="171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B43A-B6E8-99E6-5385-AFDA8ACA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Safety Videos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B7BAF-00F4-7EEE-3FCF-D51A93099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ea typeface="+mn-lt"/>
              <a:cs typeface="+mn-lt"/>
            </a:endParaRPr>
          </a:p>
          <a:p>
            <a:endParaRPr lang="en-US">
              <a:cs typeface="Calibri Light"/>
            </a:endParaRPr>
          </a:p>
          <a:p>
            <a:endParaRPr lang="en-US">
              <a:cs typeface="Calibri Light"/>
            </a:endParaRPr>
          </a:p>
          <a:p>
            <a:endParaRPr lang="en-US">
              <a:cs typeface="Calibri Light"/>
            </a:endParaRPr>
          </a:p>
          <a:p>
            <a:endParaRPr lang="en-US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34556D-6F30-A4E9-9458-21A6E4EC07EB}"/>
              </a:ext>
            </a:extLst>
          </p:cNvPr>
          <p:cNvSpPr txBox="1"/>
          <p:nvPr/>
        </p:nvSpPr>
        <p:spPr>
          <a:xfrm>
            <a:off x="658416" y="1968103"/>
            <a:ext cx="6196012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+mn-lt"/>
                <a:cs typeface="+mn-lt"/>
                <a:hlinkClick r:id="rId2"/>
              </a:rPr>
              <a:t>Rear-Facing Convertible with Seat Belt</a:t>
            </a:r>
            <a:endParaRPr lang="en-US" sz="2800">
              <a:ea typeface="+mn-lt"/>
              <a:cs typeface="+mn-lt"/>
            </a:endParaRPr>
          </a:p>
          <a:p>
            <a:endParaRPr lang="en-US" sz="2800">
              <a:cs typeface="Calibri Light"/>
            </a:endParaRPr>
          </a:p>
          <a:p>
            <a:r>
              <a:rPr lang="en-US" sz="2800">
                <a:cs typeface="Calibri Light"/>
                <a:hlinkClick r:id="rId3"/>
              </a:rPr>
              <a:t>Rear-Facing Convertible with LATCH</a:t>
            </a:r>
            <a:endParaRPr lang="en-US" sz="2800">
              <a:cs typeface="Calibri Light"/>
            </a:endParaRPr>
          </a:p>
          <a:p>
            <a:endParaRPr lang="en-US" sz="2800">
              <a:cs typeface="Calibri Light"/>
            </a:endParaRPr>
          </a:p>
          <a:p>
            <a:r>
              <a:rPr lang="en-US" sz="2800">
                <a:cs typeface="Calibri Light"/>
                <a:hlinkClick r:id="rId4"/>
              </a:rPr>
              <a:t>Cribette Instructional Video</a:t>
            </a:r>
            <a:endParaRPr lang="en-US" sz="2800">
              <a:cs typeface="Calibri Light"/>
            </a:endParaRPr>
          </a:p>
          <a:p>
            <a:endParaRPr lang="en-US" sz="2800">
              <a:cs typeface="Calibri Light"/>
            </a:endParaRPr>
          </a:p>
          <a:p>
            <a:endParaRPr lang="en-US" sz="28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264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97E041-634B-4B3E-8669-42583D956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9244"/>
            <a:ext cx="10579608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5CC07-37AE-4354-3C33-ABB742C2C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03" y="1285196"/>
            <a:ext cx="9607160" cy="2779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8000">
                <a:solidFill>
                  <a:srgbClr val="FFFFFF"/>
                </a:solidFill>
                <a:cs typeface="Calibri Light"/>
              </a:rPr>
              <a:t>Questions?</a:t>
            </a:r>
            <a:endParaRPr lang="en-US" sz="8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E03D5-74D6-5D24-71DA-5B2AA0405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089D3-1265-83E7-EC46-6879F225F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21" y="2985219"/>
            <a:ext cx="10040233" cy="29030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1)  Overview</a:t>
            </a:r>
            <a:endParaRPr lang="en-US">
              <a:cs typeface="Calibri Light"/>
            </a:endParaRPr>
          </a:p>
          <a:p>
            <a:pPr marL="0" indent="0">
              <a:buNone/>
            </a:pPr>
            <a:r>
              <a:rPr lang="en-US">
                <a:cs typeface="Calibri Light"/>
              </a:rPr>
              <a:t>2)  Request and Distribution Processes</a:t>
            </a:r>
          </a:p>
          <a:p>
            <a:pPr marL="0" indent="0">
              <a:buNone/>
            </a:pPr>
            <a:r>
              <a:rPr lang="en-US">
                <a:cs typeface="Calibri Light"/>
              </a:rPr>
              <a:t>3)  Overview of Materials</a:t>
            </a:r>
          </a:p>
          <a:p>
            <a:pPr marL="0" indent="0">
              <a:buNone/>
            </a:pPr>
            <a:r>
              <a:rPr lang="en-US"/>
              <a:t>4)  Questions</a:t>
            </a:r>
            <a:endParaRPr lang="en-US">
              <a:cs typeface="Calibri Light"/>
            </a:endParaRP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375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9DEB-C7E7-2944-949A-3600EE1B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Car Seats &amp; </a:t>
            </a:r>
            <a:r>
              <a:rPr lang="en-US" err="1">
                <a:cs typeface="Calibri Light"/>
              </a:rPr>
              <a:t>Cribettes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9EFC8-850D-8629-AEAC-696DB5EF7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har char="•"/>
            </a:pPr>
            <a:r>
              <a:rPr lang="en-US">
                <a:cs typeface="Calibri Light" panose="020F0302020204030204"/>
              </a:rPr>
              <a:t>DHS is providing a supply of car seats and </a:t>
            </a:r>
            <a:r>
              <a:rPr lang="en-US" err="1">
                <a:cs typeface="Calibri Light" panose="020F0302020204030204"/>
              </a:rPr>
              <a:t>cribettes</a:t>
            </a:r>
            <a:r>
              <a:rPr lang="en-US">
                <a:cs typeface="Calibri Light"/>
              </a:rPr>
              <a:t> (aka pack n plays) that will be stored at regional locations</a:t>
            </a:r>
            <a:endParaRPr lang="en-US"/>
          </a:p>
          <a:p>
            <a:pPr>
              <a:buChar char="•"/>
            </a:pPr>
            <a:r>
              <a:rPr lang="en-US">
                <a:cs typeface="Calibri Light"/>
              </a:rPr>
              <a:t>These items are available to families in need as crisis prevention</a:t>
            </a:r>
          </a:p>
          <a:p>
            <a:pPr>
              <a:buChar char="•"/>
            </a:pPr>
            <a:r>
              <a:rPr lang="en-US">
                <a:cs typeface="Calibri Light"/>
              </a:rPr>
              <a:t>Requests for these items may come from Family Centers, Hello Baby partners, ELRC or DHS Resource Navigators</a:t>
            </a:r>
          </a:p>
          <a:p>
            <a:pPr marL="0" indent="0">
              <a:buNone/>
            </a:pPr>
            <a:endParaRPr lang="en-US">
              <a:cs typeface="Calibri Light"/>
            </a:endParaRPr>
          </a:p>
          <a:p>
            <a:pPr lvl="2">
              <a:buChar char="•"/>
            </a:pPr>
            <a:endParaRPr lang="en-US" i="0">
              <a:cs typeface="Calibri Light"/>
            </a:endParaRPr>
          </a:p>
          <a:p>
            <a:pPr marL="0" indent="0">
              <a:buNone/>
            </a:pPr>
            <a:endParaRPr lang="en-US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1844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F2C36-BD18-B1E5-2655-E1276721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7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Distribution Sites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ar seats and pack n plays map.PNG">
            <a:extLst>
              <a:ext uri="{FF2B5EF4-FFF2-40B4-BE49-F238E27FC236}">
                <a16:creationId xmlns:a16="http://schemas.microsoft.com/office/drawing/2014/main" id="{09D513B9-C196-F3AF-6906-2F6A7967A5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17" b="3"/>
          <a:stretch/>
        </p:blipFill>
        <p:spPr>
          <a:xfrm>
            <a:off x="6096000" y="173924"/>
            <a:ext cx="5452536" cy="5585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FA97C8-F825-599F-D295-2B7A59C0B285}"/>
              </a:ext>
            </a:extLst>
          </p:cNvPr>
          <p:cNvSpPr txBox="1"/>
          <p:nvPr/>
        </p:nvSpPr>
        <p:spPr>
          <a:xfrm>
            <a:off x="6096000" y="5928731"/>
            <a:ext cx="1263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Braddock*</a:t>
            </a:r>
            <a:endParaRPr lang="en-US" b="1">
              <a:cs typeface="Calibri Light"/>
            </a:endParaRPr>
          </a:p>
          <a:p>
            <a:pPr algn="ctr"/>
            <a:r>
              <a:rPr lang="en-US" b="1">
                <a:cs typeface="Calibri Light"/>
              </a:rPr>
              <a:t>Highlands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63274-30C1-461D-12BA-02AC774B607A}"/>
              </a:ext>
            </a:extLst>
          </p:cNvPr>
          <p:cNvSpPr txBox="1"/>
          <p:nvPr/>
        </p:nvSpPr>
        <p:spPr>
          <a:xfrm>
            <a:off x="8158974" y="5928731"/>
            <a:ext cx="13195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Homewood</a:t>
            </a:r>
            <a:endParaRPr lang="en-US" b="1">
              <a:cs typeface="Calibri Light"/>
            </a:endParaRPr>
          </a:p>
          <a:p>
            <a:pPr algn="ctr"/>
            <a:r>
              <a:rPr lang="en-US" b="1">
                <a:cs typeface="Calibri Light"/>
              </a:rPr>
              <a:t>McKeesport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962E9-6B12-4303-AD18-2645880EB1BA}"/>
              </a:ext>
            </a:extLst>
          </p:cNvPr>
          <p:cNvSpPr txBox="1"/>
          <p:nvPr/>
        </p:nvSpPr>
        <p:spPr>
          <a:xfrm>
            <a:off x="10063975" y="5928731"/>
            <a:ext cx="14868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McKees Rocks</a:t>
            </a:r>
            <a:endParaRPr lang="en-US" b="1">
              <a:cs typeface="Calibri Light"/>
            </a:endParaRPr>
          </a:p>
          <a:p>
            <a:pPr algn="ctr"/>
            <a:r>
              <a:rPr lang="en-US" b="1">
                <a:cs typeface="Calibri Light"/>
              </a:rPr>
              <a:t>South Hills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9D35C7-B396-D610-B1D5-BE23741B7102}"/>
              </a:ext>
            </a:extLst>
          </p:cNvPr>
          <p:cNvSpPr txBox="1"/>
          <p:nvPr/>
        </p:nvSpPr>
        <p:spPr>
          <a:xfrm>
            <a:off x="5612781" y="6579219"/>
            <a:ext cx="641195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/>
              <a:t>*Braddock will only distribute car seats and </a:t>
            </a:r>
            <a:r>
              <a:rPr lang="en-US" sz="1000" b="1" err="1"/>
              <a:t>cribettes</a:t>
            </a:r>
            <a:r>
              <a:rPr lang="en-US" sz="1000" b="1"/>
              <a:t> to other FCC sites*</a:t>
            </a:r>
            <a:endParaRPr lang="en-US" sz="1000" b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06706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F2C36-BD18-B1E5-2655-E1276721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75" y="936711"/>
            <a:ext cx="2988265" cy="4984578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cs typeface="Calibri Light"/>
              </a:rPr>
              <a:t>Who are these items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A965D-A26A-6A07-EEE3-10E01DC2D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820" y="196843"/>
            <a:ext cx="7889287" cy="6466114"/>
          </a:xfrm>
        </p:spPr>
        <p:txBody>
          <a:bodyPr anchor="ctr">
            <a:normAutofit/>
          </a:bodyPr>
          <a:lstStyle/>
          <a:p>
            <a:pPr>
              <a:buFont typeface="Arial"/>
              <a:buChar char="•"/>
            </a:pPr>
            <a:r>
              <a:rPr lang="en-US">
                <a:cs typeface="Calibri Light"/>
              </a:rPr>
              <a:t> Families do not need to be "enrolled" at the center to receive these items.</a:t>
            </a:r>
          </a:p>
          <a:p>
            <a:pPr lvl="2">
              <a:buFont typeface="Arial"/>
              <a:buChar char="•"/>
            </a:pPr>
            <a:r>
              <a:rPr lang="en-US">
                <a:cs typeface="Calibri Light"/>
              </a:rPr>
              <a:t>Staff must have had contact and been engaged with them so we can ensure follow-through on the request.</a:t>
            </a:r>
            <a:endParaRPr lang="en-US" i="0">
              <a:cs typeface="Calibri Light"/>
            </a:endParaRP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 These items should be for families who have no other options </a:t>
            </a:r>
          </a:p>
          <a:p>
            <a:pPr lvl="2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I.e., not to be used as a second car seat for a caregiver or a travel crib!</a:t>
            </a:r>
            <a:endParaRPr lang="en-US" i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Requests should be parent-driven! </a:t>
            </a:r>
          </a:p>
          <a:p>
            <a:pPr lvl="2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We are not advertising these items widely and the Hello Baby Outreach Team is not offering these items to families.</a:t>
            </a:r>
            <a:endParaRPr lang="en-US" i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 Foster families can receive these items through CYF</a:t>
            </a:r>
            <a:endParaRPr lang="en-US" u="sng">
              <a:solidFill>
                <a:srgbClr val="0563C1"/>
              </a:solidFill>
              <a:latin typeface="Calibri"/>
              <a:ea typeface="+mn-lt"/>
              <a:cs typeface="Calibri"/>
            </a:endParaRPr>
          </a:p>
          <a:p>
            <a:pPr lvl="2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 please refer foster families to their caseworker </a:t>
            </a:r>
            <a:endParaRPr lang="en-US" i="0" u="sng">
              <a:solidFill>
                <a:srgbClr val="0563C1"/>
              </a:solidFill>
              <a:latin typeface="Calibri"/>
              <a:ea typeface="+mn-lt"/>
              <a:cs typeface="Calibri"/>
            </a:endParaRP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 These items are NOT an incentive (like YOC or diapers)</a:t>
            </a:r>
            <a:endParaRPr lang="en-US" u="sng">
              <a:solidFill>
                <a:srgbClr val="0563C1"/>
              </a:solidFill>
              <a:latin typeface="Calibri"/>
              <a:ea typeface="+mn-lt"/>
              <a:cs typeface="Calibri"/>
            </a:endParaRP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 Prioritize Hello Baby families since they've been identified as having the highest need (but any family is eligible)</a:t>
            </a:r>
            <a:endParaRPr lang="en-US">
              <a:solidFill>
                <a:srgbClr val="262626"/>
              </a:solidFill>
              <a:latin typeface="Calibri Light"/>
              <a:ea typeface="+mn-lt"/>
              <a:cs typeface="Calibri Light"/>
            </a:endParaRPr>
          </a:p>
          <a:p>
            <a:pPr marL="0" indent="0">
              <a:buNone/>
            </a:pPr>
            <a:endParaRPr lang="en-US" sz="1800">
              <a:solidFill>
                <a:srgbClr val="262626"/>
              </a:solidFill>
              <a:latin typeface="Calibri Light"/>
              <a:ea typeface="Times New Roman" panose="02020603050405020304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708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383B5B"/>
          </a:solidFill>
          <a:ln>
            <a:solidFill>
              <a:srgbClr val="383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6B90F-A824-AB8B-CEBC-E25A126C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3428183"/>
            <a:ext cx="3401568" cy="634939"/>
          </a:xfrm>
        </p:spPr>
        <p:txBody>
          <a:bodyPr anchor="b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cs typeface="Calibri Light"/>
              </a:rPr>
              <a:t>How does the request process work?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332160-7977-F102-D132-0D932DB5CBAA}"/>
              </a:ext>
            </a:extLst>
          </p:cNvPr>
          <p:cNvSpPr txBox="1">
            <a:spLocks/>
          </p:cNvSpPr>
          <p:nvPr/>
        </p:nvSpPr>
        <p:spPr>
          <a:xfrm>
            <a:off x="345819" y="481445"/>
            <a:ext cx="6861047" cy="545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>
              <a:cs typeface="Calibri Light"/>
            </a:endParaRPr>
          </a:p>
          <a:p>
            <a:pPr>
              <a:buFont typeface="Courier New" pitchFamily="34" charset="0"/>
              <a:buChar char="o"/>
            </a:pPr>
            <a:endParaRPr lang="en-US" sz="1800">
              <a:cs typeface="Calibri Light"/>
            </a:endParaRPr>
          </a:p>
          <a:p>
            <a:pPr>
              <a:buFont typeface="Courier New" pitchFamily="34" charset="0"/>
              <a:buChar char="o"/>
            </a:pPr>
            <a:endParaRPr lang="en-US" sz="1800">
              <a:cs typeface="Calibri Ligh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AFC07E-6AA6-2F50-1F72-3A41D5408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18" y="436437"/>
            <a:ext cx="7237456" cy="59887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1) Family expresses need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2) Staff offers the item/items. Staff should note the request is subject to approval.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3) Staff complete the Qualtrics form.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4) The Qualtrics form will be reviewed and the request will be approved/denied.</a:t>
            </a:r>
            <a:endParaRPr lang="en-US">
              <a:cs typeface="Calibri Ligh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5) Claire will send a confirmation email to the requestor and the distribution site.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6) The distribution site will coordinate a pickup day/time with the requestor within one week/5 business days.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7) The requestor (or other designated staff) will pick up the item.</a:t>
            </a:r>
          </a:p>
          <a:p>
            <a:pPr marL="0" indent="0">
              <a:buNone/>
            </a:pPr>
            <a:endParaRPr lang="en-US" sz="1800">
              <a:solidFill>
                <a:srgbClr val="262626"/>
              </a:solidFill>
              <a:latin typeface="Calibri Light"/>
              <a:ea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107837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F2C36-BD18-B1E5-2655-E1276721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75" y="936711"/>
            <a:ext cx="2988265" cy="4984578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cs typeface="Calibri Light"/>
              </a:rPr>
              <a:t>Once the requestor has picked up the item: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A965D-A26A-6A07-EEE3-10E01DC2D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820" y="196843"/>
            <a:ext cx="7889287" cy="64661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>
                <a:cs typeface="Calibri Light"/>
              </a:rPr>
              <a:t>1) Items should be provided to the family within one week/5 business days (pickup or delivery)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262626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2) Family must complete the following items</a:t>
            </a:r>
          </a:p>
          <a:p>
            <a:pPr lvl="2">
              <a:buFont typeface="Arial,Sans-Serif"/>
              <a:buChar char="•"/>
            </a:pPr>
            <a:r>
              <a:rPr lang="en-US">
                <a:solidFill>
                  <a:srgbClr val="262626"/>
                </a:solidFill>
                <a:latin typeface="Calibri Light"/>
                <a:ea typeface="+mn-lt"/>
                <a:cs typeface="Calibri Light"/>
              </a:rPr>
              <a:t>Review of manuals</a:t>
            </a:r>
            <a:endParaRPr lang="en-US" i="0">
              <a:ea typeface="+mn-lt"/>
              <a:cs typeface="+mn-lt"/>
            </a:endParaRPr>
          </a:p>
          <a:p>
            <a:pPr lvl="2">
              <a:buFont typeface="Arial,Sans-Serif"/>
              <a:buChar char="•"/>
            </a:pPr>
            <a:r>
              <a:rPr lang="en-US">
                <a:solidFill>
                  <a:srgbClr val="262626"/>
                </a:solidFill>
                <a:latin typeface="Calibri Light"/>
                <a:ea typeface="+mn-lt"/>
                <a:cs typeface="Calibri Light"/>
              </a:rPr>
              <a:t>Sleep ambassador training video</a:t>
            </a:r>
            <a:endParaRPr lang="en-US" i="0">
              <a:ea typeface="+mn-lt"/>
              <a:cs typeface="+mn-lt"/>
            </a:endParaRPr>
          </a:p>
          <a:p>
            <a:pPr lvl="2">
              <a:buFont typeface="Arial,Sans-Serif"/>
              <a:buChar char="•"/>
            </a:pPr>
            <a:r>
              <a:rPr lang="en-US">
                <a:solidFill>
                  <a:srgbClr val="262626"/>
                </a:solidFill>
                <a:latin typeface="Calibri Light"/>
                <a:cs typeface="Calibri Light"/>
              </a:rPr>
              <a:t>Review and sign the agreement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262626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3) Staff member collects agreement and submits to Claire (claire.wever@alleghenycounty.us)</a:t>
            </a:r>
            <a:endParaRPr lang="en-US" i="1">
              <a:solidFill>
                <a:srgbClr val="262626"/>
              </a:solidFill>
              <a:latin typeface="Calibri Light"/>
              <a:ea typeface="Times New Roman" panose="02020603050405020304" pitchFamily="18" charset="0"/>
              <a:cs typeface="Calibri Light"/>
            </a:endParaRPr>
          </a:p>
          <a:p>
            <a:pPr lvl="2">
              <a:buFont typeface="Arial"/>
              <a:buChar char="•"/>
            </a:pPr>
            <a:endParaRPr lang="en-US">
              <a:solidFill>
                <a:srgbClr val="262626"/>
              </a:solidFill>
              <a:latin typeface="Calibri Light"/>
              <a:ea typeface="Times New Roman" panose="02020603050405020304" pitchFamily="18" charset="0"/>
              <a:cs typeface="Calibri Light"/>
            </a:endParaRPr>
          </a:p>
          <a:p>
            <a:pPr marL="0" lvl="2" indent="0">
              <a:buNone/>
            </a:pPr>
            <a:endParaRPr lang="en-US" sz="2400" i="0">
              <a:solidFill>
                <a:srgbClr val="262626"/>
              </a:solidFill>
              <a:latin typeface="Calibri Light"/>
              <a:ea typeface="Times New Roman" panose="02020603050405020304" pitchFamily="18" charset="0"/>
              <a:cs typeface="Calibri Light"/>
            </a:endParaRPr>
          </a:p>
          <a:p>
            <a:pPr marL="0" lvl="2" indent="0">
              <a:buNone/>
            </a:pPr>
            <a:endParaRPr lang="en-US" i="0">
              <a:solidFill>
                <a:srgbClr val="262626"/>
              </a:solidFill>
              <a:latin typeface="Calibri Light"/>
              <a:ea typeface="Times New Roman" panose="02020603050405020304" pitchFamily="18" charset="0"/>
              <a:cs typeface="Calibri Light"/>
            </a:endParaRPr>
          </a:p>
          <a:p>
            <a:pPr lvl="2">
              <a:buFont typeface="Arial"/>
              <a:buChar char="•"/>
            </a:pPr>
            <a:endParaRPr lang="en-US" i="0">
              <a:solidFill>
                <a:srgbClr val="262626"/>
              </a:solidFill>
              <a:latin typeface="Calibri Light"/>
              <a:ea typeface="Times New Roman" panose="02020603050405020304" pitchFamily="18" charset="0"/>
              <a:cs typeface="Calibri Light"/>
            </a:endParaRPr>
          </a:p>
          <a:p>
            <a:pPr marL="0" indent="0">
              <a:buNone/>
            </a:pPr>
            <a:endParaRPr lang="en-US" sz="1800">
              <a:solidFill>
                <a:srgbClr val="262626"/>
              </a:solidFill>
              <a:latin typeface="Calibri Light"/>
              <a:ea typeface="Times New Roman" panose="02020603050405020304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710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469242-1349-4D08-AC21-B3E7BB3D1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F1E2996-3A67-4963-A367-5CC6AFDAF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ln w="31750" cap="sq">
            <a:solidFill>
              <a:srgbClr val="65E9F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safe sleep handout.PNG">
            <a:extLst>
              <a:ext uri="{FF2B5EF4-FFF2-40B4-BE49-F238E27FC236}">
                <a16:creationId xmlns:a16="http://schemas.microsoft.com/office/drawing/2014/main" id="{ACD337D8-796C-EF7F-B7E7-852C2B069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412" y="796978"/>
            <a:ext cx="3961193" cy="5264044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A2491C3-2C89-49FA-8B72-57419B128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77653"/>
            <a:ext cx="5458121" cy="5897880"/>
          </a:xfrm>
          <a:prstGeom prst="rect">
            <a:avLst/>
          </a:prstGeom>
          <a:ln w="31750" cap="sq">
            <a:solidFill>
              <a:srgbClr val="65E9F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ar seat safety handout.PNG">
            <a:extLst>
              <a:ext uri="{FF2B5EF4-FFF2-40B4-BE49-F238E27FC236}">
                <a16:creationId xmlns:a16="http://schemas.microsoft.com/office/drawing/2014/main" id="{D76D8DFE-0614-0558-E766-8091A4AD4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91768" y="796978"/>
            <a:ext cx="4000674" cy="52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4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FA6AB896-4405-30FE-5CAC-DCE16006D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010" y="186891"/>
            <a:ext cx="5512419" cy="6419172"/>
          </a:xfrm>
          <a:prstGeom prst="rect">
            <a:avLst/>
          </a:prstGeom>
          <a:ln w="12700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248748402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Metropolitan</vt:lpstr>
      <vt:lpstr>Car Seats &amp; Cribettes </vt:lpstr>
      <vt:lpstr>Agenda</vt:lpstr>
      <vt:lpstr>Car Seats &amp; Cribettes</vt:lpstr>
      <vt:lpstr>Distribution Sites</vt:lpstr>
      <vt:lpstr>Who are these items for?</vt:lpstr>
      <vt:lpstr>How does the request process work?</vt:lpstr>
      <vt:lpstr>Once the requestor has picked up the item:</vt:lpstr>
      <vt:lpstr>PowerPoint Presentation</vt:lpstr>
      <vt:lpstr>PowerPoint Presentation</vt:lpstr>
      <vt:lpstr>Request Form Overview</vt:lpstr>
      <vt:lpstr>PowerPoint Presentation</vt:lpstr>
      <vt:lpstr>Safety Videos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2023-01-18T15:40:43Z</dcterms:created>
  <dcterms:modified xsi:type="dcterms:W3CDTF">2023-01-27T18:44:38Z</dcterms:modified>
</cp:coreProperties>
</file>